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5">
  <dgm:title val=""/>
  <dgm:desc val=""/>
  <dgm:catLst>
    <dgm:cat type="accent4" pri="11500"/>
  </dgm:catLst>
  <dgm:styleLbl name="node0">
    <dgm:fillClrLst meth="cycle"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alpha val="9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alpha val="90000"/>
      </a:schemeClr>
      <a:schemeClr val="accent4">
        <a:alpha val="5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/>
    <dgm:txEffectClrLst/>
  </dgm:styleLbl>
  <dgm:styleLbl name="lnNode1">
    <dgm:fillClrLst>
      <a:schemeClr val="accent4">
        <a:shade val="90000"/>
      </a:schemeClr>
      <a:schemeClr val="accent4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  <a:alpha val="90000"/>
      </a:schemeClr>
      <a:schemeClr val="accent4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>
      <a:schemeClr val="accent4">
        <a:shade val="90000"/>
      </a:schemeClr>
      <a:schemeClr val="accent4">
        <a:tint val="50000"/>
      </a:schemeClr>
    </dgm:fillClrLst>
    <dgm:linClrLst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alpha val="90000"/>
      </a:schemeClr>
      <a:schemeClr val="accent4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alpha val="90000"/>
        <a:tint val="40000"/>
      </a:schemeClr>
      <a:schemeClr val="accent4">
        <a:alpha val="5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77B36D-2666-400F-AB63-81D0A6CF1F1B}" type="doc">
      <dgm:prSet loTypeId="urn:microsoft.com/office/officeart/2005/8/layout/vList5" loCatId="list" qsTypeId="urn:microsoft.com/office/officeart/2005/8/quickstyle/simple5" qsCatId="simple" csTypeId="urn:microsoft.com/office/officeart/2005/8/colors/accent4_5" csCatId="accent4" phldr="1"/>
      <dgm:spPr/>
      <dgm:t>
        <a:bodyPr/>
        <a:lstStyle/>
        <a:p>
          <a:endParaRPr lang="uk-UA"/>
        </a:p>
      </dgm:t>
    </dgm:pt>
    <dgm:pt modelId="{9B8CE4D8-76A4-4B52-AF6B-3C71D52097B0}">
      <dgm:prSet phldrT="[Текст]"/>
      <dgm:spPr/>
      <dgm:t>
        <a:bodyPr vert="vert270"/>
        <a:lstStyle/>
        <a:p>
          <a:r>
            <a:rPr lang="uk-UA" dirty="0"/>
            <a:t>Переваги</a:t>
          </a:r>
        </a:p>
      </dgm:t>
    </dgm:pt>
    <dgm:pt modelId="{5D380206-BC0C-4338-9D4C-D3BC5B7DEA35}" type="parTrans" cxnId="{3BF59093-E47A-4F53-8603-D60B5860187E}">
      <dgm:prSet/>
      <dgm:spPr/>
      <dgm:t>
        <a:bodyPr/>
        <a:lstStyle/>
        <a:p>
          <a:endParaRPr lang="uk-UA"/>
        </a:p>
      </dgm:t>
    </dgm:pt>
    <dgm:pt modelId="{5C115FEE-1FA5-4367-9C91-1696645734E3}" type="sibTrans" cxnId="{3BF59093-E47A-4F53-8603-D60B5860187E}">
      <dgm:prSet/>
      <dgm:spPr/>
      <dgm:t>
        <a:bodyPr/>
        <a:lstStyle/>
        <a:p>
          <a:endParaRPr lang="uk-UA"/>
        </a:p>
      </dgm:t>
    </dgm:pt>
    <dgm:pt modelId="{3EF2AC0A-4162-46DA-8B8E-D879B9A09F05}">
      <dgm:prSet phldrT="[Текст]" custT="1"/>
      <dgm:spPr/>
      <dgm:t>
        <a:bodyPr/>
        <a:lstStyle/>
        <a:p>
          <a:r>
            <a:rPr lang="uk-UA" sz="2000" dirty="0"/>
            <a:t>Можна створювати </a:t>
          </a:r>
          <a:r>
            <a:rPr lang="uk-UA" sz="2000" dirty="0" err="1"/>
            <a:t>наздвичайно</a:t>
          </a:r>
          <a:r>
            <a:rPr lang="uk-UA" sz="2000" dirty="0"/>
            <a:t> реалістичні </a:t>
          </a:r>
          <a:r>
            <a:rPr lang="uk-UA" sz="2000" dirty="0" err="1"/>
            <a:t>зоображення</a:t>
          </a:r>
          <a:endParaRPr lang="uk-UA" sz="2000" dirty="0"/>
        </a:p>
      </dgm:t>
    </dgm:pt>
    <dgm:pt modelId="{DF1D385A-48F3-4BA4-9DE5-3F408DE25157}" type="parTrans" cxnId="{834C94F4-2C15-450B-A95E-DDFDE948E4BA}">
      <dgm:prSet/>
      <dgm:spPr/>
      <dgm:t>
        <a:bodyPr/>
        <a:lstStyle/>
        <a:p>
          <a:endParaRPr lang="uk-UA"/>
        </a:p>
      </dgm:t>
    </dgm:pt>
    <dgm:pt modelId="{85F4854A-C8FF-420A-814D-684E2A7078B0}" type="sibTrans" cxnId="{834C94F4-2C15-450B-A95E-DDFDE948E4BA}">
      <dgm:prSet/>
      <dgm:spPr/>
      <dgm:t>
        <a:bodyPr/>
        <a:lstStyle/>
        <a:p>
          <a:endParaRPr lang="uk-UA"/>
        </a:p>
      </dgm:t>
    </dgm:pt>
    <dgm:pt modelId="{4D589339-E79E-4561-BAC1-CC5493107799}">
      <dgm:prSet phldrT="[Текст]" custT="1"/>
      <dgm:spPr/>
      <dgm:t>
        <a:bodyPr/>
        <a:lstStyle/>
        <a:p>
          <a:r>
            <a:rPr lang="uk-UA" sz="2000" dirty="0"/>
            <a:t>Значно вища якісь </a:t>
          </a:r>
          <a:r>
            <a:rPr lang="uk-UA" sz="2000" dirty="0" err="1"/>
            <a:t>зоображень</a:t>
          </a:r>
          <a:r>
            <a:rPr lang="uk-UA" sz="2000" dirty="0"/>
            <a:t>, порівняно з іншими схожими алгоритмами</a:t>
          </a:r>
        </a:p>
      </dgm:t>
    </dgm:pt>
    <dgm:pt modelId="{5E64186E-DAB4-481D-89CB-4AEABBF54C6A}" type="parTrans" cxnId="{5480CD39-F824-4C43-8F4A-582D43EF5D71}">
      <dgm:prSet/>
      <dgm:spPr/>
      <dgm:t>
        <a:bodyPr/>
        <a:lstStyle/>
        <a:p>
          <a:endParaRPr lang="uk-UA"/>
        </a:p>
      </dgm:t>
    </dgm:pt>
    <dgm:pt modelId="{7B29C3DF-9239-4BB0-9F07-287AAAABED26}" type="sibTrans" cxnId="{5480CD39-F824-4C43-8F4A-582D43EF5D71}">
      <dgm:prSet/>
      <dgm:spPr/>
      <dgm:t>
        <a:bodyPr/>
        <a:lstStyle/>
        <a:p>
          <a:endParaRPr lang="uk-UA"/>
        </a:p>
      </dgm:t>
    </dgm:pt>
    <dgm:pt modelId="{0162C43A-E6F2-4394-A5E9-10A524B72CB2}">
      <dgm:prSet phldrT="[Текст]" custT="1"/>
      <dgm:spPr/>
      <dgm:t>
        <a:bodyPr/>
        <a:lstStyle/>
        <a:p>
          <a:endParaRPr lang="uk-UA" sz="1600" dirty="0"/>
        </a:p>
      </dgm:t>
    </dgm:pt>
    <dgm:pt modelId="{13B9481B-0015-4F09-8FF0-68E4851317D9}" type="parTrans" cxnId="{925AEFC8-6F68-4C53-A3DE-48CF8E4CB08C}">
      <dgm:prSet/>
      <dgm:spPr/>
      <dgm:t>
        <a:bodyPr/>
        <a:lstStyle/>
        <a:p>
          <a:endParaRPr lang="uk-UA"/>
        </a:p>
      </dgm:t>
    </dgm:pt>
    <dgm:pt modelId="{B2CCA229-A141-46BA-BF0B-194919C53EE2}" type="sibTrans" cxnId="{925AEFC8-6F68-4C53-A3DE-48CF8E4CB08C}">
      <dgm:prSet/>
      <dgm:spPr/>
      <dgm:t>
        <a:bodyPr/>
        <a:lstStyle/>
        <a:p>
          <a:endParaRPr lang="uk-UA"/>
        </a:p>
      </dgm:t>
    </dgm:pt>
    <dgm:pt modelId="{B1515CDA-0F55-4CA4-B05F-0EC755D46414}">
      <dgm:prSet phldrT="[Текст]" custT="1"/>
      <dgm:spPr/>
      <dgm:t>
        <a:bodyPr/>
        <a:lstStyle/>
        <a:p>
          <a:r>
            <a:rPr lang="uk-UA" sz="2000" dirty="0"/>
            <a:t>Здатний симулювати заломлення, розсіювання та відбиття променів</a:t>
          </a:r>
        </a:p>
      </dgm:t>
    </dgm:pt>
    <dgm:pt modelId="{3F1BA298-82E3-42A1-A2A3-B641AAFEA6B2}" type="parTrans" cxnId="{CB83F4CE-E81A-4AF1-8CF9-CEBFA37D2A6D}">
      <dgm:prSet/>
      <dgm:spPr/>
      <dgm:t>
        <a:bodyPr/>
        <a:lstStyle/>
        <a:p>
          <a:endParaRPr lang="uk-UA"/>
        </a:p>
      </dgm:t>
    </dgm:pt>
    <dgm:pt modelId="{CDB363DD-FBB2-40BF-8BF1-D72C9B6EB39F}" type="sibTrans" cxnId="{CB83F4CE-E81A-4AF1-8CF9-CEBFA37D2A6D}">
      <dgm:prSet/>
      <dgm:spPr/>
      <dgm:t>
        <a:bodyPr/>
        <a:lstStyle/>
        <a:p>
          <a:endParaRPr lang="uk-UA"/>
        </a:p>
      </dgm:t>
    </dgm:pt>
    <dgm:pt modelId="{931EFE1F-9632-4E0F-977B-CD7DF0CCF7EC}">
      <dgm:prSet phldrT="[Текст]" custT="1"/>
      <dgm:spPr/>
      <dgm:t>
        <a:bodyPr/>
        <a:lstStyle/>
        <a:p>
          <a:r>
            <a:rPr lang="uk-UA" sz="2000" dirty="0"/>
            <a:t>Дозволяє обробляти об’єкти довільних геометричних форм</a:t>
          </a:r>
        </a:p>
      </dgm:t>
    </dgm:pt>
    <dgm:pt modelId="{180A8CD9-8DD3-4FA8-9DB3-8F5D9510A8DB}" type="parTrans" cxnId="{53E029B2-1F5E-4896-B9B0-7E173ADD13C7}">
      <dgm:prSet/>
      <dgm:spPr/>
      <dgm:t>
        <a:bodyPr/>
        <a:lstStyle/>
        <a:p>
          <a:endParaRPr lang="uk-UA"/>
        </a:p>
      </dgm:t>
    </dgm:pt>
    <dgm:pt modelId="{C6E61731-445F-4082-8AE0-77676D2C3D05}" type="sibTrans" cxnId="{53E029B2-1F5E-4896-B9B0-7E173ADD13C7}">
      <dgm:prSet/>
      <dgm:spPr/>
      <dgm:t>
        <a:bodyPr/>
        <a:lstStyle/>
        <a:p>
          <a:endParaRPr lang="uk-UA"/>
        </a:p>
      </dgm:t>
    </dgm:pt>
    <dgm:pt modelId="{F69AC6EB-E737-49DB-921B-5186743B27F7}">
      <dgm:prSet phldrT="[Текст]" custT="1"/>
      <dgm:spPr/>
      <dgm:t>
        <a:bodyPr/>
        <a:lstStyle/>
        <a:p>
          <a:r>
            <a:rPr lang="uk-UA" sz="2000" dirty="0"/>
            <a:t>Дозволяє природньо </a:t>
          </a:r>
          <a:r>
            <a:rPr lang="uk-UA" sz="2000" dirty="0" err="1"/>
            <a:t>розпаралелили</a:t>
          </a:r>
          <a:r>
            <a:rPr lang="uk-UA" sz="2000" dirty="0"/>
            <a:t> обчислення між процесорами</a:t>
          </a:r>
        </a:p>
      </dgm:t>
    </dgm:pt>
    <dgm:pt modelId="{D3B25233-0BA6-4ECA-920E-A4F762D290CA}" type="parTrans" cxnId="{4C364820-FFCF-4F8C-A8EF-A81DE2D16BBD}">
      <dgm:prSet/>
      <dgm:spPr/>
      <dgm:t>
        <a:bodyPr/>
        <a:lstStyle/>
        <a:p>
          <a:endParaRPr lang="uk-UA"/>
        </a:p>
      </dgm:t>
    </dgm:pt>
    <dgm:pt modelId="{85062E49-1404-4F58-A9A8-B391C4374441}" type="sibTrans" cxnId="{4C364820-FFCF-4F8C-A8EF-A81DE2D16BBD}">
      <dgm:prSet/>
      <dgm:spPr/>
      <dgm:t>
        <a:bodyPr/>
        <a:lstStyle/>
        <a:p>
          <a:endParaRPr lang="uk-UA"/>
        </a:p>
      </dgm:t>
    </dgm:pt>
    <dgm:pt modelId="{72623B77-5C71-46A7-875B-A92CE9A08460}" type="pres">
      <dgm:prSet presAssocID="{3677B36D-2666-400F-AB63-81D0A6CF1F1B}" presName="Name0" presStyleCnt="0">
        <dgm:presLayoutVars>
          <dgm:dir/>
          <dgm:animLvl val="lvl"/>
          <dgm:resizeHandles val="exact"/>
        </dgm:presLayoutVars>
      </dgm:prSet>
      <dgm:spPr/>
    </dgm:pt>
    <dgm:pt modelId="{E2C19525-97AA-4F1A-A209-82E7A418C1E8}" type="pres">
      <dgm:prSet presAssocID="{9B8CE4D8-76A4-4B52-AF6B-3C71D52097B0}" presName="linNode" presStyleCnt="0"/>
      <dgm:spPr/>
    </dgm:pt>
    <dgm:pt modelId="{8F812194-0DC2-4392-8CFB-74589DA9A8B3}" type="pres">
      <dgm:prSet presAssocID="{9B8CE4D8-76A4-4B52-AF6B-3C71D52097B0}" presName="parentText" presStyleLbl="node1" presStyleIdx="0" presStyleCnt="1" custScaleX="36692" custLinFactNeighborX="-8184">
        <dgm:presLayoutVars>
          <dgm:chMax val="1"/>
          <dgm:bulletEnabled val="1"/>
        </dgm:presLayoutVars>
      </dgm:prSet>
      <dgm:spPr/>
    </dgm:pt>
    <dgm:pt modelId="{645C052D-25B2-4E7F-8DF1-7A4B2731FA6D}" type="pres">
      <dgm:prSet presAssocID="{9B8CE4D8-76A4-4B52-AF6B-3C71D52097B0}" presName="descendantText" presStyleLbl="alignAccFollowNode1" presStyleIdx="0" presStyleCnt="1" custScaleX="115207" custScaleY="109126" custLinFactNeighborX="-17075" custLinFactNeighborY="0">
        <dgm:presLayoutVars>
          <dgm:bulletEnabled val="1"/>
        </dgm:presLayoutVars>
      </dgm:prSet>
      <dgm:spPr/>
    </dgm:pt>
  </dgm:ptLst>
  <dgm:cxnLst>
    <dgm:cxn modelId="{FB725A04-6A9F-4958-BC68-FCDA1169E526}" type="presOf" srcId="{B1515CDA-0F55-4CA4-B05F-0EC755D46414}" destId="{645C052D-25B2-4E7F-8DF1-7A4B2731FA6D}" srcOrd="0" destOrd="2" presId="urn:microsoft.com/office/officeart/2005/8/layout/vList5"/>
    <dgm:cxn modelId="{4C364820-FFCF-4F8C-A8EF-A81DE2D16BBD}" srcId="{9B8CE4D8-76A4-4B52-AF6B-3C71D52097B0}" destId="{F69AC6EB-E737-49DB-921B-5186743B27F7}" srcOrd="4" destOrd="0" parTransId="{D3B25233-0BA6-4ECA-920E-A4F762D290CA}" sibTransId="{85062E49-1404-4F58-A9A8-B391C4374441}"/>
    <dgm:cxn modelId="{29B50936-C23C-42F0-B753-30210531224F}" type="presOf" srcId="{4D589339-E79E-4561-BAC1-CC5493107799}" destId="{645C052D-25B2-4E7F-8DF1-7A4B2731FA6D}" srcOrd="0" destOrd="1" presId="urn:microsoft.com/office/officeart/2005/8/layout/vList5"/>
    <dgm:cxn modelId="{5480CD39-F824-4C43-8F4A-582D43EF5D71}" srcId="{9B8CE4D8-76A4-4B52-AF6B-3C71D52097B0}" destId="{4D589339-E79E-4561-BAC1-CC5493107799}" srcOrd="1" destOrd="0" parTransId="{5E64186E-DAB4-481D-89CB-4AEABBF54C6A}" sibTransId="{7B29C3DF-9239-4BB0-9F07-287AAAABED26}"/>
    <dgm:cxn modelId="{0032A48E-ECC9-4ACC-A721-3B9F3430C08F}" type="presOf" srcId="{F69AC6EB-E737-49DB-921B-5186743B27F7}" destId="{645C052D-25B2-4E7F-8DF1-7A4B2731FA6D}" srcOrd="0" destOrd="4" presId="urn:microsoft.com/office/officeart/2005/8/layout/vList5"/>
    <dgm:cxn modelId="{C0C49691-0525-4878-BD73-2221857E0C62}" type="presOf" srcId="{0162C43A-E6F2-4394-A5E9-10A524B72CB2}" destId="{645C052D-25B2-4E7F-8DF1-7A4B2731FA6D}" srcOrd="0" destOrd="5" presId="urn:microsoft.com/office/officeart/2005/8/layout/vList5"/>
    <dgm:cxn modelId="{3BF59093-E47A-4F53-8603-D60B5860187E}" srcId="{3677B36D-2666-400F-AB63-81D0A6CF1F1B}" destId="{9B8CE4D8-76A4-4B52-AF6B-3C71D52097B0}" srcOrd="0" destOrd="0" parTransId="{5D380206-BC0C-4338-9D4C-D3BC5B7DEA35}" sibTransId="{5C115FEE-1FA5-4367-9C91-1696645734E3}"/>
    <dgm:cxn modelId="{4B72B99A-D158-4E61-A172-F82042D62678}" type="presOf" srcId="{3EF2AC0A-4162-46DA-8B8E-D879B9A09F05}" destId="{645C052D-25B2-4E7F-8DF1-7A4B2731FA6D}" srcOrd="0" destOrd="0" presId="urn:microsoft.com/office/officeart/2005/8/layout/vList5"/>
    <dgm:cxn modelId="{B1B987A4-C123-46BC-A346-2959F3011603}" type="presOf" srcId="{931EFE1F-9632-4E0F-977B-CD7DF0CCF7EC}" destId="{645C052D-25B2-4E7F-8DF1-7A4B2731FA6D}" srcOrd="0" destOrd="3" presId="urn:microsoft.com/office/officeart/2005/8/layout/vList5"/>
    <dgm:cxn modelId="{DC3E59AF-9797-4BDB-B385-2B2217EE0C9E}" type="presOf" srcId="{9B8CE4D8-76A4-4B52-AF6B-3C71D52097B0}" destId="{8F812194-0DC2-4392-8CFB-74589DA9A8B3}" srcOrd="0" destOrd="0" presId="urn:microsoft.com/office/officeart/2005/8/layout/vList5"/>
    <dgm:cxn modelId="{53E029B2-1F5E-4896-B9B0-7E173ADD13C7}" srcId="{9B8CE4D8-76A4-4B52-AF6B-3C71D52097B0}" destId="{931EFE1F-9632-4E0F-977B-CD7DF0CCF7EC}" srcOrd="3" destOrd="0" parTransId="{180A8CD9-8DD3-4FA8-9DB3-8F5D9510A8DB}" sibTransId="{C6E61731-445F-4082-8AE0-77676D2C3D05}"/>
    <dgm:cxn modelId="{925AEFC8-6F68-4C53-A3DE-48CF8E4CB08C}" srcId="{9B8CE4D8-76A4-4B52-AF6B-3C71D52097B0}" destId="{0162C43A-E6F2-4394-A5E9-10A524B72CB2}" srcOrd="5" destOrd="0" parTransId="{13B9481B-0015-4F09-8FF0-68E4851317D9}" sibTransId="{B2CCA229-A141-46BA-BF0B-194919C53EE2}"/>
    <dgm:cxn modelId="{CB83F4CE-E81A-4AF1-8CF9-CEBFA37D2A6D}" srcId="{9B8CE4D8-76A4-4B52-AF6B-3C71D52097B0}" destId="{B1515CDA-0F55-4CA4-B05F-0EC755D46414}" srcOrd="2" destOrd="0" parTransId="{3F1BA298-82E3-42A1-A2A3-B641AAFEA6B2}" sibTransId="{CDB363DD-FBB2-40BF-8BF1-D72C9B6EB39F}"/>
    <dgm:cxn modelId="{BFDDD4E8-3A99-47DD-A645-1F82E71CD4EA}" type="presOf" srcId="{3677B36D-2666-400F-AB63-81D0A6CF1F1B}" destId="{72623B77-5C71-46A7-875B-A92CE9A08460}" srcOrd="0" destOrd="0" presId="urn:microsoft.com/office/officeart/2005/8/layout/vList5"/>
    <dgm:cxn modelId="{834C94F4-2C15-450B-A95E-DDFDE948E4BA}" srcId="{9B8CE4D8-76A4-4B52-AF6B-3C71D52097B0}" destId="{3EF2AC0A-4162-46DA-8B8E-D879B9A09F05}" srcOrd="0" destOrd="0" parTransId="{DF1D385A-48F3-4BA4-9DE5-3F408DE25157}" sibTransId="{85F4854A-C8FF-420A-814D-684E2A7078B0}"/>
    <dgm:cxn modelId="{13236E30-EE02-4E34-82A2-1ED6656BAF87}" type="presParOf" srcId="{72623B77-5C71-46A7-875B-A92CE9A08460}" destId="{E2C19525-97AA-4F1A-A209-82E7A418C1E8}" srcOrd="0" destOrd="0" presId="urn:microsoft.com/office/officeart/2005/8/layout/vList5"/>
    <dgm:cxn modelId="{5E0386F4-5458-40F2-A8C5-6F9009AB487B}" type="presParOf" srcId="{E2C19525-97AA-4F1A-A209-82E7A418C1E8}" destId="{8F812194-0DC2-4392-8CFB-74589DA9A8B3}" srcOrd="0" destOrd="0" presId="urn:microsoft.com/office/officeart/2005/8/layout/vList5"/>
    <dgm:cxn modelId="{72E41875-836E-4E54-9689-E96BB6968D4A}" type="presParOf" srcId="{E2C19525-97AA-4F1A-A209-82E7A418C1E8}" destId="{645C052D-25B2-4E7F-8DF1-7A4B2731FA6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77B36D-2666-400F-AB63-81D0A6CF1F1B}" type="doc">
      <dgm:prSet loTypeId="urn:microsoft.com/office/officeart/2005/8/layout/vList5" loCatId="list" qsTypeId="urn:microsoft.com/office/officeart/2005/8/quickstyle/simple5" qsCatId="simple" csTypeId="urn:microsoft.com/office/officeart/2005/8/colors/accent1_5" csCatId="accent1" phldr="1"/>
      <dgm:spPr/>
      <dgm:t>
        <a:bodyPr/>
        <a:lstStyle/>
        <a:p>
          <a:endParaRPr lang="uk-UA"/>
        </a:p>
      </dgm:t>
    </dgm:pt>
    <dgm:pt modelId="{9B8CE4D8-76A4-4B52-AF6B-3C71D52097B0}">
      <dgm:prSet phldrT="[Текст]"/>
      <dgm:spPr/>
      <dgm:t>
        <a:bodyPr vert="vert270"/>
        <a:lstStyle/>
        <a:p>
          <a:r>
            <a:rPr lang="uk-UA" dirty="0"/>
            <a:t>Недоліки</a:t>
          </a:r>
        </a:p>
      </dgm:t>
    </dgm:pt>
    <dgm:pt modelId="{5D380206-BC0C-4338-9D4C-D3BC5B7DEA35}" type="parTrans" cxnId="{3BF59093-E47A-4F53-8603-D60B5860187E}">
      <dgm:prSet/>
      <dgm:spPr/>
      <dgm:t>
        <a:bodyPr/>
        <a:lstStyle/>
        <a:p>
          <a:endParaRPr lang="uk-UA"/>
        </a:p>
      </dgm:t>
    </dgm:pt>
    <dgm:pt modelId="{5C115FEE-1FA5-4367-9C91-1696645734E3}" type="sibTrans" cxnId="{3BF59093-E47A-4F53-8603-D60B5860187E}">
      <dgm:prSet/>
      <dgm:spPr/>
      <dgm:t>
        <a:bodyPr/>
        <a:lstStyle/>
        <a:p>
          <a:endParaRPr lang="uk-UA"/>
        </a:p>
      </dgm:t>
    </dgm:pt>
    <dgm:pt modelId="{3EF2AC0A-4162-46DA-8B8E-D879B9A09F05}">
      <dgm:prSet phldrT="[Текст]" custT="1"/>
      <dgm:spPr/>
      <dgm:t>
        <a:bodyPr/>
        <a:lstStyle/>
        <a:p>
          <a:r>
            <a:rPr lang="uk-UA" sz="2000" dirty="0"/>
            <a:t>Вимагає вищої обчислювальної здатності</a:t>
          </a:r>
        </a:p>
      </dgm:t>
    </dgm:pt>
    <dgm:pt modelId="{DF1D385A-48F3-4BA4-9DE5-3F408DE25157}" type="parTrans" cxnId="{834C94F4-2C15-450B-A95E-DDFDE948E4BA}">
      <dgm:prSet/>
      <dgm:spPr/>
      <dgm:t>
        <a:bodyPr/>
        <a:lstStyle/>
        <a:p>
          <a:endParaRPr lang="uk-UA"/>
        </a:p>
      </dgm:t>
    </dgm:pt>
    <dgm:pt modelId="{85F4854A-C8FF-420A-814D-684E2A7078B0}" type="sibTrans" cxnId="{834C94F4-2C15-450B-A95E-DDFDE948E4BA}">
      <dgm:prSet/>
      <dgm:spPr/>
      <dgm:t>
        <a:bodyPr/>
        <a:lstStyle/>
        <a:p>
          <a:endParaRPr lang="uk-UA"/>
        </a:p>
      </dgm:t>
    </dgm:pt>
    <dgm:pt modelId="{4D589339-E79E-4561-BAC1-CC5493107799}">
      <dgm:prSet phldrT="[Текст]" custT="1"/>
      <dgm:spPr/>
      <dgm:t>
        <a:bodyPr/>
        <a:lstStyle/>
        <a:p>
          <a:r>
            <a:rPr lang="uk-UA" sz="2000" dirty="0"/>
            <a:t>Погано працює в режимі реального часу (не може використовуватись в відеоіграх)</a:t>
          </a:r>
        </a:p>
      </dgm:t>
    </dgm:pt>
    <dgm:pt modelId="{5E64186E-DAB4-481D-89CB-4AEABBF54C6A}" type="parTrans" cxnId="{5480CD39-F824-4C43-8F4A-582D43EF5D71}">
      <dgm:prSet/>
      <dgm:spPr/>
      <dgm:t>
        <a:bodyPr/>
        <a:lstStyle/>
        <a:p>
          <a:endParaRPr lang="uk-UA"/>
        </a:p>
      </dgm:t>
    </dgm:pt>
    <dgm:pt modelId="{7B29C3DF-9239-4BB0-9F07-287AAAABED26}" type="sibTrans" cxnId="{5480CD39-F824-4C43-8F4A-582D43EF5D71}">
      <dgm:prSet/>
      <dgm:spPr/>
      <dgm:t>
        <a:bodyPr/>
        <a:lstStyle/>
        <a:p>
          <a:endParaRPr lang="uk-UA"/>
        </a:p>
      </dgm:t>
    </dgm:pt>
    <dgm:pt modelId="{042246F8-B5F2-4507-AE6D-D4AE64A6913D}">
      <dgm:prSet phldrT="[Текст]" custT="1"/>
      <dgm:spPr/>
      <dgm:t>
        <a:bodyPr/>
        <a:lstStyle/>
        <a:p>
          <a:r>
            <a:rPr lang="uk-UA" sz="2000" dirty="0"/>
            <a:t>Не надто </a:t>
          </a:r>
          <a:r>
            <a:rPr lang="uk-UA" sz="2000" dirty="0" err="1"/>
            <a:t>фотореалістичні</a:t>
          </a:r>
          <a:r>
            <a:rPr lang="uk-UA" sz="2000" dirty="0"/>
            <a:t> зображення дрібних або віддалених об’єктів</a:t>
          </a:r>
        </a:p>
      </dgm:t>
    </dgm:pt>
    <dgm:pt modelId="{4574BE13-3E52-4873-8901-11CF2421502F}" type="parTrans" cxnId="{0E6AA723-CAF5-45CA-96B9-2ED524EC17B1}">
      <dgm:prSet/>
      <dgm:spPr/>
      <dgm:t>
        <a:bodyPr/>
        <a:lstStyle/>
        <a:p>
          <a:endParaRPr lang="uk-UA"/>
        </a:p>
      </dgm:t>
    </dgm:pt>
    <dgm:pt modelId="{555FBFF3-D5EC-4B0D-B546-B4742F56EE09}" type="sibTrans" cxnId="{0E6AA723-CAF5-45CA-96B9-2ED524EC17B1}">
      <dgm:prSet/>
      <dgm:spPr/>
      <dgm:t>
        <a:bodyPr/>
        <a:lstStyle/>
        <a:p>
          <a:endParaRPr lang="uk-UA"/>
        </a:p>
      </dgm:t>
    </dgm:pt>
    <dgm:pt modelId="{72623B77-5C71-46A7-875B-A92CE9A08460}" type="pres">
      <dgm:prSet presAssocID="{3677B36D-2666-400F-AB63-81D0A6CF1F1B}" presName="Name0" presStyleCnt="0">
        <dgm:presLayoutVars>
          <dgm:dir/>
          <dgm:animLvl val="lvl"/>
          <dgm:resizeHandles val="exact"/>
        </dgm:presLayoutVars>
      </dgm:prSet>
      <dgm:spPr/>
    </dgm:pt>
    <dgm:pt modelId="{E2C19525-97AA-4F1A-A209-82E7A418C1E8}" type="pres">
      <dgm:prSet presAssocID="{9B8CE4D8-76A4-4B52-AF6B-3C71D52097B0}" presName="linNode" presStyleCnt="0"/>
      <dgm:spPr/>
    </dgm:pt>
    <dgm:pt modelId="{8F812194-0DC2-4392-8CFB-74589DA9A8B3}" type="pres">
      <dgm:prSet presAssocID="{9B8CE4D8-76A4-4B52-AF6B-3C71D52097B0}" presName="parentText" presStyleLbl="node1" presStyleIdx="0" presStyleCnt="1" custScaleX="37585" custLinFactNeighborX="-8184">
        <dgm:presLayoutVars>
          <dgm:chMax val="1"/>
          <dgm:bulletEnabled val="1"/>
        </dgm:presLayoutVars>
      </dgm:prSet>
      <dgm:spPr/>
    </dgm:pt>
    <dgm:pt modelId="{645C052D-25B2-4E7F-8DF1-7A4B2731FA6D}" type="pres">
      <dgm:prSet presAssocID="{9B8CE4D8-76A4-4B52-AF6B-3C71D52097B0}" presName="descendantText" presStyleLbl="alignAccFollowNode1" presStyleIdx="0" presStyleCnt="1" custScaleX="109369" custScaleY="109143" custLinFactNeighborX="-15462">
        <dgm:presLayoutVars>
          <dgm:bulletEnabled val="1"/>
        </dgm:presLayoutVars>
      </dgm:prSet>
      <dgm:spPr/>
    </dgm:pt>
  </dgm:ptLst>
  <dgm:cxnLst>
    <dgm:cxn modelId="{0E6AA723-CAF5-45CA-96B9-2ED524EC17B1}" srcId="{9B8CE4D8-76A4-4B52-AF6B-3C71D52097B0}" destId="{042246F8-B5F2-4507-AE6D-D4AE64A6913D}" srcOrd="2" destOrd="0" parTransId="{4574BE13-3E52-4873-8901-11CF2421502F}" sibTransId="{555FBFF3-D5EC-4B0D-B546-B4742F56EE09}"/>
    <dgm:cxn modelId="{D6E64335-6466-4DBC-BD46-256B0FA6C912}" type="presOf" srcId="{042246F8-B5F2-4507-AE6D-D4AE64A6913D}" destId="{645C052D-25B2-4E7F-8DF1-7A4B2731FA6D}" srcOrd="0" destOrd="2" presId="urn:microsoft.com/office/officeart/2005/8/layout/vList5"/>
    <dgm:cxn modelId="{29B50936-C23C-42F0-B753-30210531224F}" type="presOf" srcId="{4D589339-E79E-4561-BAC1-CC5493107799}" destId="{645C052D-25B2-4E7F-8DF1-7A4B2731FA6D}" srcOrd="0" destOrd="1" presId="urn:microsoft.com/office/officeart/2005/8/layout/vList5"/>
    <dgm:cxn modelId="{5480CD39-F824-4C43-8F4A-582D43EF5D71}" srcId="{9B8CE4D8-76A4-4B52-AF6B-3C71D52097B0}" destId="{4D589339-E79E-4561-BAC1-CC5493107799}" srcOrd="1" destOrd="0" parTransId="{5E64186E-DAB4-481D-89CB-4AEABBF54C6A}" sibTransId="{7B29C3DF-9239-4BB0-9F07-287AAAABED26}"/>
    <dgm:cxn modelId="{3BF59093-E47A-4F53-8603-D60B5860187E}" srcId="{3677B36D-2666-400F-AB63-81D0A6CF1F1B}" destId="{9B8CE4D8-76A4-4B52-AF6B-3C71D52097B0}" srcOrd="0" destOrd="0" parTransId="{5D380206-BC0C-4338-9D4C-D3BC5B7DEA35}" sibTransId="{5C115FEE-1FA5-4367-9C91-1696645734E3}"/>
    <dgm:cxn modelId="{4B72B99A-D158-4E61-A172-F82042D62678}" type="presOf" srcId="{3EF2AC0A-4162-46DA-8B8E-D879B9A09F05}" destId="{645C052D-25B2-4E7F-8DF1-7A4B2731FA6D}" srcOrd="0" destOrd="0" presId="urn:microsoft.com/office/officeart/2005/8/layout/vList5"/>
    <dgm:cxn modelId="{DC3E59AF-9797-4BDB-B385-2B2217EE0C9E}" type="presOf" srcId="{9B8CE4D8-76A4-4B52-AF6B-3C71D52097B0}" destId="{8F812194-0DC2-4392-8CFB-74589DA9A8B3}" srcOrd="0" destOrd="0" presId="urn:microsoft.com/office/officeart/2005/8/layout/vList5"/>
    <dgm:cxn modelId="{BFDDD4E8-3A99-47DD-A645-1F82E71CD4EA}" type="presOf" srcId="{3677B36D-2666-400F-AB63-81D0A6CF1F1B}" destId="{72623B77-5C71-46A7-875B-A92CE9A08460}" srcOrd="0" destOrd="0" presId="urn:microsoft.com/office/officeart/2005/8/layout/vList5"/>
    <dgm:cxn modelId="{834C94F4-2C15-450B-A95E-DDFDE948E4BA}" srcId="{9B8CE4D8-76A4-4B52-AF6B-3C71D52097B0}" destId="{3EF2AC0A-4162-46DA-8B8E-D879B9A09F05}" srcOrd="0" destOrd="0" parTransId="{DF1D385A-48F3-4BA4-9DE5-3F408DE25157}" sibTransId="{85F4854A-C8FF-420A-814D-684E2A7078B0}"/>
    <dgm:cxn modelId="{13236E30-EE02-4E34-82A2-1ED6656BAF87}" type="presParOf" srcId="{72623B77-5C71-46A7-875B-A92CE9A08460}" destId="{E2C19525-97AA-4F1A-A209-82E7A418C1E8}" srcOrd="0" destOrd="0" presId="urn:microsoft.com/office/officeart/2005/8/layout/vList5"/>
    <dgm:cxn modelId="{5E0386F4-5458-40F2-A8C5-6F9009AB487B}" type="presParOf" srcId="{E2C19525-97AA-4F1A-A209-82E7A418C1E8}" destId="{8F812194-0DC2-4392-8CFB-74589DA9A8B3}" srcOrd="0" destOrd="0" presId="urn:microsoft.com/office/officeart/2005/8/layout/vList5"/>
    <dgm:cxn modelId="{72E41875-836E-4E54-9689-E96BB6968D4A}" type="presParOf" srcId="{E2C19525-97AA-4F1A-A209-82E7A418C1E8}" destId="{645C052D-25B2-4E7F-8DF1-7A4B2731FA6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42D0C74-477A-4DE2-ABF9-B4182189C60E}" type="doc">
      <dgm:prSet loTypeId="urn:microsoft.com/office/officeart/2008/layout/BendingPictureCaption" loCatId="picture" qsTypeId="urn:microsoft.com/office/officeart/2005/8/quickstyle/simple4" qsCatId="simple" csTypeId="urn:microsoft.com/office/officeart/2005/8/colors/accent0_1" csCatId="mainScheme" phldr="1"/>
      <dgm:spPr/>
      <dgm:t>
        <a:bodyPr/>
        <a:lstStyle/>
        <a:p>
          <a:endParaRPr lang="uk-UA"/>
        </a:p>
      </dgm:t>
    </dgm:pt>
    <dgm:pt modelId="{C82DD273-48A0-4C9C-AE1C-B8CCFB019DB9}">
      <dgm:prSet phldrT="[Текст]"/>
      <dgm:spPr/>
      <dgm:t>
        <a:bodyPr/>
        <a:lstStyle/>
        <a:p>
          <a:r>
            <a:rPr lang="uk-U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Кіноіндустрія</a:t>
          </a:r>
        </a:p>
      </dgm:t>
    </dgm:pt>
    <dgm:pt modelId="{A7F97582-20C9-4F39-A3B9-5E913416CA91}" type="parTrans" cxnId="{9D79C69A-A5DC-4404-8045-05F9410C6506}">
      <dgm:prSet/>
      <dgm:spPr/>
      <dgm:t>
        <a:bodyPr/>
        <a:lstStyle/>
        <a:p>
          <a:endParaRPr lang="uk-UA"/>
        </a:p>
      </dgm:t>
    </dgm:pt>
    <dgm:pt modelId="{9EE4E1A5-0C74-4E8B-B81B-331849E43E65}" type="sibTrans" cxnId="{9D79C69A-A5DC-4404-8045-05F9410C6506}">
      <dgm:prSet/>
      <dgm:spPr/>
      <dgm:t>
        <a:bodyPr/>
        <a:lstStyle/>
        <a:p>
          <a:endParaRPr lang="uk-UA"/>
        </a:p>
      </dgm:t>
    </dgm:pt>
    <dgm:pt modelId="{DF6BA14F-1A2B-4892-BF74-5B18A5675148}">
      <dgm:prSet phldrT="[Текст]"/>
      <dgm:spPr/>
      <dgm:t>
        <a:bodyPr/>
        <a:lstStyle/>
        <a:p>
          <a:r>
            <a:rPr lang="uk-U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Статичні зображення</a:t>
          </a:r>
        </a:p>
      </dgm:t>
    </dgm:pt>
    <dgm:pt modelId="{A32567D5-2BB6-492D-8E4C-75CA603558F9}" type="parTrans" cxnId="{50A37A18-1772-4137-98D0-657F599B0AAC}">
      <dgm:prSet/>
      <dgm:spPr/>
      <dgm:t>
        <a:bodyPr/>
        <a:lstStyle/>
        <a:p>
          <a:endParaRPr lang="uk-UA"/>
        </a:p>
      </dgm:t>
    </dgm:pt>
    <dgm:pt modelId="{50012A45-07B1-476B-82F7-A15EBC2C7296}" type="sibTrans" cxnId="{50A37A18-1772-4137-98D0-657F599B0AAC}">
      <dgm:prSet/>
      <dgm:spPr/>
      <dgm:t>
        <a:bodyPr/>
        <a:lstStyle/>
        <a:p>
          <a:endParaRPr lang="uk-UA"/>
        </a:p>
      </dgm:t>
    </dgm:pt>
    <dgm:pt modelId="{5E034578-E01F-4EC9-BEB0-CAB6B87A18CB}">
      <dgm:prSet/>
      <dgm:spPr/>
      <dgm:t>
        <a:bodyPr/>
        <a:lstStyle/>
        <a:p>
          <a:r>
            <a:rPr lang="uk-U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Мультиплікація</a:t>
          </a:r>
        </a:p>
      </dgm:t>
    </dgm:pt>
    <dgm:pt modelId="{A152661C-5241-43B4-BDF9-84C7C7CE2F1A}" type="parTrans" cxnId="{4DF0A47D-E862-4A64-9AA5-2C28BAA9054E}">
      <dgm:prSet/>
      <dgm:spPr/>
      <dgm:t>
        <a:bodyPr/>
        <a:lstStyle/>
        <a:p>
          <a:endParaRPr lang="uk-UA"/>
        </a:p>
      </dgm:t>
    </dgm:pt>
    <dgm:pt modelId="{2DCCE684-588F-4AB0-9004-3B5A71615C08}" type="sibTrans" cxnId="{4DF0A47D-E862-4A64-9AA5-2C28BAA9054E}">
      <dgm:prSet/>
      <dgm:spPr/>
      <dgm:t>
        <a:bodyPr/>
        <a:lstStyle/>
        <a:p>
          <a:endParaRPr lang="uk-UA"/>
        </a:p>
      </dgm:t>
    </dgm:pt>
    <dgm:pt modelId="{75EE43F7-AAB4-44FD-83BA-D9640ED7E926}" type="pres">
      <dgm:prSet presAssocID="{042D0C74-477A-4DE2-ABF9-B4182189C60E}" presName="diagram" presStyleCnt="0">
        <dgm:presLayoutVars>
          <dgm:dir/>
        </dgm:presLayoutVars>
      </dgm:prSet>
      <dgm:spPr/>
    </dgm:pt>
    <dgm:pt modelId="{E662E506-7789-49CB-83AA-CA7BE5FF2C13}" type="pres">
      <dgm:prSet presAssocID="{C82DD273-48A0-4C9C-AE1C-B8CCFB019DB9}" presName="composite" presStyleCnt="0"/>
      <dgm:spPr/>
    </dgm:pt>
    <dgm:pt modelId="{AFB4F878-2CB4-46DA-9610-E1761D863376}" type="pres">
      <dgm:prSet presAssocID="{C82DD273-48A0-4C9C-AE1C-B8CCFB019DB9}" presName="Image" presStyleLbl="bgShp" presStyleIdx="0" presStyleCnt="3"/>
      <dgm:spPr>
        <a:blipFill rotWithShape="1">
          <a:blip xmlns:r="http://schemas.openxmlformats.org/officeDocument/2006/relationships" r:embed="rId1"/>
          <a:srcRect/>
          <a:stretch>
            <a:fillRect l="-16000" r="-16000"/>
          </a:stretch>
        </a:blipFill>
      </dgm:spPr>
    </dgm:pt>
    <dgm:pt modelId="{1BF64A17-55BA-4377-B433-9668652CA9AD}" type="pres">
      <dgm:prSet presAssocID="{C82DD273-48A0-4C9C-AE1C-B8CCFB019DB9}" presName="Parent" presStyleLbl="node0" presStyleIdx="0" presStyleCnt="3">
        <dgm:presLayoutVars>
          <dgm:bulletEnabled val="1"/>
        </dgm:presLayoutVars>
      </dgm:prSet>
      <dgm:spPr/>
    </dgm:pt>
    <dgm:pt modelId="{3C3E142E-DCDB-49A7-8A57-BE600AE308AC}" type="pres">
      <dgm:prSet presAssocID="{9EE4E1A5-0C74-4E8B-B81B-331849E43E65}" presName="sibTrans" presStyleCnt="0"/>
      <dgm:spPr/>
    </dgm:pt>
    <dgm:pt modelId="{78FAA41F-8D5E-455D-86AA-55273BDEBCAC}" type="pres">
      <dgm:prSet presAssocID="{DF6BA14F-1A2B-4892-BF74-5B18A5675148}" presName="composite" presStyleCnt="0"/>
      <dgm:spPr/>
    </dgm:pt>
    <dgm:pt modelId="{5DBA1E73-277F-4738-ACF0-D09FFD37F813}" type="pres">
      <dgm:prSet presAssocID="{DF6BA14F-1A2B-4892-BF74-5B18A5675148}" presName="Image" presStyleLbl="bgShp" presStyleIdx="1" presStyleCnt="3"/>
      <dgm:spPr>
        <a:blipFill rotWithShape="1">
          <a:blip xmlns:r="http://schemas.openxmlformats.org/officeDocument/2006/relationships" r:embed="rId2"/>
          <a:srcRect/>
          <a:stretch>
            <a:fillRect l="-16000" r="-16000"/>
          </a:stretch>
        </a:blipFill>
      </dgm:spPr>
    </dgm:pt>
    <dgm:pt modelId="{FA3A2D2A-8E86-4250-ABF0-72059AC2889A}" type="pres">
      <dgm:prSet presAssocID="{DF6BA14F-1A2B-4892-BF74-5B18A5675148}" presName="Parent" presStyleLbl="node0" presStyleIdx="1" presStyleCnt="3">
        <dgm:presLayoutVars>
          <dgm:bulletEnabled val="1"/>
        </dgm:presLayoutVars>
      </dgm:prSet>
      <dgm:spPr/>
    </dgm:pt>
    <dgm:pt modelId="{AE4CDDF4-4FD2-401C-87E7-3B719E967903}" type="pres">
      <dgm:prSet presAssocID="{50012A45-07B1-476B-82F7-A15EBC2C7296}" presName="sibTrans" presStyleCnt="0"/>
      <dgm:spPr/>
    </dgm:pt>
    <dgm:pt modelId="{0DC4B4C6-D357-4514-A33D-406A7CE82809}" type="pres">
      <dgm:prSet presAssocID="{5E034578-E01F-4EC9-BEB0-CAB6B87A18CB}" presName="composite" presStyleCnt="0"/>
      <dgm:spPr/>
    </dgm:pt>
    <dgm:pt modelId="{AF6A9332-A25E-4AF1-9388-631672B888CC}" type="pres">
      <dgm:prSet presAssocID="{5E034578-E01F-4EC9-BEB0-CAB6B87A18CB}" presName="Image" presStyleLbl="bgShp" presStyleIdx="2" presStyleCnt="3"/>
      <dgm:spPr>
        <a:blipFill rotWithShape="1">
          <a:blip xmlns:r="http://schemas.openxmlformats.org/officeDocument/2006/relationships" r:embed="rId3"/>
          <a:srcRect/>
          <a:stretch>
            <a:fillRect l="-14000" r="-14000"/>
          </a:stretch>
        </a:blipFill>
      </dgm:spPr>
    </dgm:pt>
    <dgm:pt modelId="{EB9ACF53-D09A-437E-A87A-2CA3C1263F9F}" type="pres">
      <dgm:prSet presAssocID="{5E034578-E01F-4EC9-BEB0-CAB6B87A18CB}" presName="Parent" presStyleLbl="node0" presStyleIdx="2" presStyleCnt="3">
        <dgm:presLayoutVars>
          <dgm:bulletEnabled val="1"/>
        </dgm:presLayoutVars>
      </dgm:prSet>
      <dgm:spPr/>
    </dgm:pt>
  </dgm:ptLst>
  <dgm:cxnLst>
    <dgm:cxn modelId="{50A37A18-1772-4137-98D0-657F599B0AAC}" srcId="{042D0C74-477A-4DE2-ABF9-B4182189C60E}" destId="{DF6BA14F-1A2B-4892-BF74-5B18A5675148}" srcOrd="1" destOrd="0" parTransId="{A32567D5-2BB6-492D-8E4C-75CA603558F9}" sibTransId="{50012A45-07B1-476B-82F7-A15EBC2C7296}"/>
    <dgm:cxn modelId="{6DB20A48-130E-4BD7-96D5-A00B57FC2BBF}" type="presOf" srcId="{5E034578-E01F-4EC9-BEB0-CAB6B87A18CB}" destId="{EB9ACF53-D09A-437E-A87A-2CA3C1263F9F}" srcOrd="0" destOrd="0" presId="urn:microsoft.com/office/officeart/2008/layout/BendingPictureCaption"/>
    <dgm:cxn modelId="{4DF0A47D-E862-4A64-9AA5-2C28BAA9054E}" srcId="{042D0C74-477A-4DE2-ABF9-B4182189C60E}" destId="{5E034578-E01F-4EC9-BEB0-CAB6B87A18CB}" srcOrd="2" destOrd="0" parTransId="{A152661C-5241-43B4-BDF9-84C7C7CE2F1A}" sibTransId="{2DCCE684-588F-4AB0-9004-3B5A71615C08}"/>
    <dgm:cxn modelId="{0EA84F90-F4AB-4392-8119-00C8059BAEEF}" type="presOf" srcId="{C82DD273-48A0-4C9C-AE1C-B8CCFB019DB9}" destId="{1BF64A17-55BA-4377-B433-9668652CA9AD}" srcOrd="0" destOrd="0" presId="urn:microsoft.com/office/officeart/2008/layout/BendingPictureCaption"/>
    <dgm:cxn modelId="{9D79C69A-A5DC-4404-8045-05F9410C6506}" srcId="{042D0C74-477A-4DE2-ABF9-B4182189C60E}" destId="{C82DD273-48A0-4C9C-AE1C-B8CCFB019DB9}" srcOrd="0" destOrd="0" parTransId="{A7F97582-20C9-4F39-A3B9-5E913416CA91}" sibTransId="{9EE4E1A5-0C74-4E8B-B81B-331849E43E65}"/>
    <dgm:cxn modelId="{754922A7-AAD4-45B7-813F-73C619E126D0}" type="presOf" srcId="{DF6BA14F-1A2B-4892-BF74-5B18A5675148}" destId="{FA3A2D2A-8E86-4250-ABF0-72059AC2889A}" srcOrd="0" destOrd="0" presId="urn:microsoft.com/office/officeart/2008/layout/BendingPictureCaption"/>
    <dgm:cxn modelId="{E2C0D1B1-5D2B-470C-AB57-7110EE3AD9BC}" type="presOf" srcId="{042D0C74-477A-4DE2-ABF9-B4182189C60E}" destId="{75EE43F7-AAB4-44FD-83BA-D9640ED7E926}" srcOrd="0" destOrd="0" presId="urn:microsoft.com/office/officeart/2008/layout/BendingPictureCaption"/>
    <dgm:cxn modelId="{D23A3809-3F09-4520-B472-1A4D1911B48E}" type="presParOf" srcId="{75EE43F7-AAB4-44FD-83BA-D9640ED7E926}" destId="{E662E506-7789-49CB-83AA-CA7BE5FF2C13}" srcOrd="0" destOrd="0" presId="urn:microsoft.com/office/officeart/2008/layout/BendingPictureCaption"/>
    <dgm:cxn modelId="{D9F38B00-4DB6-4318-8E0C-570C1855DA99}" type="presParOf" srcId="{E662E506-7789-49CB-83AA-CA7BE5FF2C13}" destId="{AFB4F878-2CB4-46DA-9610-E1761D863376}" srcOrd="0" destOrd="0" presId="urn:microsoft.com/office/officeart/2008/layout/BendingPictureCaption"/>
    <dgm:cxn modelId="{95ED2F1A-F31E-4D7B-8E98-8CEB895F6035}" type="presParOf" srcId="{E662E506-7789-49CB-83AA-CA7BE5FF2C13}" destId="{1BF64A17-55BA-4377-B433-9668652CA9AD}" srcOrd="1" destOrd="0" presId="urn:microsoft.com/office/officeart/2008/layout/BendingPictureCaption"/>
    <dgm:cxn modelId="{8BE4CE6B-7354-4CBA-A423-56FDC96183FC}" type="presParOf" srcId="{75EE43F7-AAB4-44FD-83BA-D9640ED7E926}" destId="{3C3E142E-DCDB-49A7-8A57-BE600AE308AC}" srcOrd="1" destOrd="0" presId="urn:microsoft.com/office/officeart/2008/layout/BendingPictureCaption"/>
    <dgm:cxn modelId="{ABE10EF7-7E03-4AFD-B640-5D6F021F8D8C}" type="presParOf" srcId="{75EE43F7-AAB4-44FD-83BA-D9640ED7E926}" destId="{78FAA41F-8D5E-455D-86AA-55273BDEBCAC}" srcOrd="2" destOrd="0" presId="urn:microsoft.com/office/officeart/2008/layout/BendingPictureCaption"/>
    <dgm:cxn modelId="{C6677FD2-3A5C-4CD6-86EB-FDF27D64F94F}" type="presParOf" srcId="{78FAA41F-8D5E-455D-86AA-55273BDEBCAC}" destId="{5DBA1E73-277F-4738-ACF0-D09FFD37F813}" srcOrd="0" destOrd="0" presId="urn:microsoft.com/office/officeart/2008/layout/BendingPictureCaption"/>
    <dgm:cxn modelId="{5C84762F-85CD-48E2-82ED-F1D70466F103}" type="presParOf" srcId="{78FAA41F-8D5E-455D-86AA-55273BDEBCAC}" destId="{FA3A2D2A-8E86-4250-ABF0-72059AC2889A}" srcOrd="1" destOrd="0" presId="urn:microsoft.com/office/officeart/2008/layout/BendingPictureCaption"/>
    <dgm:cxn modelId="{DFD49A7F-6649-45DE-9FFC-40D920D09333}" type="presParOf" srcId="{75EE43F7-AAB4-44FD-83BA-D9640ED7E926}" destId="{AE4CDDF4-4FD2-401C-87E7-3B719E967903}" srcOrd="3" destOrd="0" presId="urn:microsoft.com/office/officeart/2008/layout/BendingPictureCaption"/>
    <dgm:cxn modelId="{2C1F1DE3-A6D8-4E5D-BF78-183776E53A86}" type="presParOf" srcId="{75EE43F7-AAB4-44FD-83BA-D9640ED7E926}" destId="{0DC4B4C6-D357-4514-A33D-406A7CE82809}" srcOrd="4" destOrd="0" presId="urn:microsoft.com/office/officeart/2008/layout/BendingPictureCaption"/>
    <dgm:cxn modelId="{CF93EC7F-AE1C-469A-9D21-E1FA9D74870D}" type="presParOf" srcId="{0DC4B4C6-D357-4514-A33D-406A7CE82809}" destId="{AF6A9332-A25E-4AF1-9388-631672B888CC}" srcOrd="0" destOrd="0" presId="urn:microsoft.com/office/officeart/2008/layout/BendingPictureCaption"/>
    <dgm:cxn modelId="{97FD9898-63E8-4DE5-85A5-FF1B2132026A}" type="presParOf" srcId="{0DC4B4C6-D357-4514-A33D-406A7CE82809}" destId="{EB9ACF53-D09A-437E-A87A-2CA3C1263F9F}" srcOrd="1" destOrd="0" presId="urn:microsoft.com/office/officeart/2008/layout/BendingPictureCapti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5C052D-25B2-4E7F-8DF1-7A4B2731FA6D}">
      <dsp:nvSpPr>
        <dsp:cNvPr id="0" name=""/>
        <dsp:cNvSpPr/>
      </dsp:nvSpPr>
      <dsp:spPr>
        <a:xfrm rot="5400000">
          <a:off x="1214752" y="104136"/>
          <a:ext cx="4768317" cy="5259006"/>
        </a:xfrm>
        <a:prstGeom prst="round2SameRect">
          <a:avLst/>
        </a:prstGeom>
        <a:solidFill>
          <a:schemeClr val="accent4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000" kern="1200" dirty="0"/>
            <a:t>Можна створювати </a:t>
          </a:r>
          <a:r>
            <a:rPr lang="uk-UA" sz="2000" kern="1200" dirty="0" err="1"/>
            <a:t>наздвичайно</a:t>
          </a:r>
          <a:r>
            <a:rPr lang="uk-UA" sz="2000" kern="1200" dirty="0"/>
            <a:t> реалістичні </a:t>
          </a:r>
          <a:r>
            <a:rPr lang="uk-UA" sz="2000" kern="1200" dirty="0" err="1"/>
            <a:t>зоображення</a:t>
          </a:r>
          <a:endParaRPr lang="uk-UA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000" kern="1200" dirty="0"/>
            <a:t>Значно вища якісь </a:t>
          </a:r>
          <a:r>
            <a:rPr lang="uk-UA" sz="2000" kern="1200" dirty="0" err="1"/>
            <a:t>зоображень</a:t>
          </a:r>
          <a:r>
            <a:rPr lang="uk-UA" sz="2000" kern="1200" dirty="0"/>
            <a:t>, порівняно з іншими схожими алгоритмами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000" kern="1200" dirty="0"/>
            <a:t>Здатний симулювати заломлення, розсіювання та відбиття променів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000" kern="1200" dirty="0"/>
            <a:t>Дозволяє обробляти об’єкти довільних геометричних форм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000" kern="1200" dirty="0"/>
            <a:t>Дозволяє природньо </a:t>
          </a:r>
          <a:r>
            <a:rPr lang="uk-UA" sz="2000" kern="1200" dirty="0" err="1"/>
            <a:t>розпаралелили</a:t>
          </a:r>
          <a:r>
            <a:rPr lang="uk-UA" sz="2000" kern="1200" dirty="0"/>
            <a:t> обчислення між процесорами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uk-UA" sz="1600" kern="1200" dirty="0"/>
        </a:p>
      </dsp:txBody>
      <dsp:txXfrm rot="-5400000">
        <a:off x="969408" y="582250"/>
        <a:ext cx="5026236" cy="4302777"/>
      </dsp:txXfrm>
    </dsp:sp>
    <dsp:sp modelId="{8F812194-0DC2-4392-8CFB-74589DA9A8B3}">
      <dsp:nvSpPr>
        <dsp:cNvPr id="0" name=""/>
        <dsp:cNvSpPr/>
      </dsp:nvSpPr>
      <dsp:spPr>
        <a:xfrm>
          <a:off x="92112" y="2669"/>
          <a:ext cx="942147" cy="5461939"/>
        </a:xfrm>
        <a:prstGeom prst="roundRect">
          <a:avLst/>
        </a:prstGeom>
        <a:gradFill rotWithShape="0">
          <a:gsLst>
            <a:gs pos="0">
              <a:schemeClr val="accent4">
                <a:alpha val="90000"/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4">
                <a:alpha val="9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hreePt" dir="t"/>
        </a:scene3d>
        <a:sp3d>
          <a:bevelT w="508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vert270" wrap="square" lIns="148590" tIns="74295" rIns="148590" bIns="74295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900" kern="1200" dirty="0"/>
            <a:t>Переваги</a:t>
          </a:r>
        </a:p>
      </dsp:txBody>
      <dsp:txXfrm>
        <a:off x="138104" y="48661"/>
        <a:ext cx="850163" cy="53699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5C052D-25B2-4E7F-8DF1-7A4B2731FA6D}">
      <dsp:nvSpPr>
        <dsp:cNvPr id="0" name=""/>
        <dsp:cNvSpPr/>
      </dsp:nvSpPr>
      <dsp:spPr>
        <a:xfrm rot="5400000">
          <a:off x="110884" y="1027849"/>
          <a:ext cx="4769059" cy="341157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000" kern="1200" dirty="0"/>
            <a:t>Вимагає вищої обчислювальної здатності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000" kern="1200" dirty="0"/>
            <a:t>Погано працює в режимі реального часу (не може використовуватись в відеоіграх)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uk-UA" sz="2000" kern="1200" dirty="0"/>
            <a:t>Не надто </a:t>
          </a:r>
          <a:r>
            <a:rPr lang="uk-UA" sz="2000" kern="1200" dirty="0" err="1"/>
            <a:t>фотореалістичні</a:t>
          </a:r>
          <a:r>
            <a:rPr lang="uk-UA" sz="2000" kern="1200" dirty="0"/>
            <a:t> зображення дрібних або віддалених об’єктів</a:t>
          </a:r>
        </a:p>
      </dsp:txBody>
      <dsp:txXfrm rot="-5400000">
        <a:off x="789624" y="515649"/>
        <a:ext cx="3245039" cy="4435979"/>
      </dsp:txXfrm>
    </dsp:sp>
    <dsp:sp modelId="{8F812194-0DC2-4392-8CFB-74589DA9A8B3}">
      <dsp:nvSpPr>
        <dsp:cNvPr id="0" name=""/>
        <dsp:cNvSpPr/>
      </dsp:nvSpPr>
      <dsp:spPr>
        <a:xfrm>
          <a:off x="146162" y="2669"/>
          <a:ext cx="659474" cy="5461938"/>
        </a:xfrm>
        <a:prstGeom prst="round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accent1">
                <a:alpha val="90000"/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48000"/>
            </a:srgbClr>
          </a:outerShdw>
        </a:effectLst>
        <a:scene3d>
          <a:camera prst="orthographicFront">
            <a:rot lat="0" lon="0" rev="0"/>
          </a:camera>
          <a:lightRig rig="threePt" dir="t"/>
        </a:scene3d>
        <a:sp3d>
          <a:bevelT w="508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vert270" wrap="square" lIns="102870" tIns="51435" rIns="102870" bIns="5143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700" kern="1200" dirty="0"/>
            <a:t>Недоліки</a:t>
          </a:r>
        </a:p>
      </dsp:txBody>
      <dsp:txXfrm>
        <a:off x="178355" y="34862"/>
        <a:ext cx="595088" cy="53975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B4F878-2CB4-46DA-9610-E1761D863376}">
      <dsp:nvSpPr>
        <dsp:cNvPr id="0" name=""/>
        <dsp:cNvSpPr/>
      </dsp:nvSpPr>
      <dsp:spPr>
        <a:xfrm>
          <a:off x="3252" y="1301375"/>
          <a:ext cx="3082230" cy="2277756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16000" r="-16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BF64A17-55BA-4377-B433-9668652CA9AD}">
      <dsp:nvSpPr>
        <dsp:cNvPr id="0" name=""/>
        <dsp:cNvSpPr/>
      </dsp:nvSpPr>
      <dsp:spPr>
        <a:xfrm>
          <a:off x="626256" y="3166132"/>
          <a:ext cx="2655964" cy="63827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uk-UA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Кіноіндустрія</a:t>
          </a:r>
        </a:p>
      </dsp:txBody>
      <dsp:txXfrm>
        <a:off x="626256" y="3166132"/>
        <a:ext cx="2655964" cy="638272"/>
      </dsp:txXfrm>
    </dsp:sp>
    <dsp:sp modelId="{5DBA1E73-277F-4738-ACF0-D09FFD37F813}">
      <dsp:nvSpPr>
        <dsp:cNvPr id="0" name=""/>
        <dsp:cNvSpPr/>
      </dsp:nvSpPr>
      <dsp:spPr>
        <a:xfrm>
          <a:off x="3817234" y="1301375"/>
          <a:ext cx="3082230" cy="2277756"/>
        </a:xfrm>
        <a:prstGeom prst="rect">
          <a:avLst/>
        </a:prstGeom>
        <a:blipFill rotWithShape="1">
          <a:blip xmlns:r="http://schemas.openxmlformats.org/officeDocument/2006/relationships" r:embed="rId2"/>
          <a:srcRect/>
          <a:stretch>
            <a:fillRect l="-16000" r="-16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A3A2D2A-8E86-4250-ABF0-72059AC2889A}">
      <dsp:nvSpPr>
        <dsp:cNvPr id="0" name=""/>
        <dsp:cNvSpPr/>
      </dsp:nvSpPr>
      <dsp:spPr>
        <a:xfrm>
          <a:off x="4440238" y="3166132"/>
          <a:ext cx="2655964" cy="63827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uk-UA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Статичні зображення</a:t>
          </a:r>
        </a:p>
      </dsp:txBody>
      <dsp:txXfrm>
        <a:off x="4440238" y="3166132"/>
        <a:ext cx="2655964" cy="638272"/>
      </dsp:txXfrm>
    </dsp:sp>
    <dsp:sp modelId="{AF6A9332-A25E-4AF1-9388-631672B888CC}">
      <dsp:nvSpPr>
        <dsp:cNvPr id="0" name=""/>
        <dsp:cNvSpPr/>
      </dsp:nvSpPr>
      <dsp:spPr>
        <a:xfrm>
          <a:off x="7631217" y="1301375"/>
          <a:ext cx="3082230" cy="2277756"/>
        </a:xfrm>
        <a:prstGeom prst="rect">
          <a:avLst/>
        </a:prstGeom>
        <a:blipFill rotWithShape="1">
          <a:blip xmlns:r="http://schemas.openxmlformats.org/officeDocument/2006/relationships" r:embed="rId3"/>
          <a:srcRect/>
          <a:stretch>
            <a:fillRect l="-14000" r="-14000"/>
          </a:stretch>
        </a:blip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B9ACF53-D09A-437E-A87A-2CA3C1263F9F}">
      <dsp:nvSpPr>
        <dsp:cNvPr id="0" name=""/>
        <dsp:cNvSpPr/>
      </dsp:nvSpPr>
      <dsp:spPr>
        <a:xfrm>
          <a:off x="8254221" y="3166132"/>
          <a:ext cx="2655964" cy="638272"/>
        </a:xfrm>
        <a:prstGeom prst="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6000"/>
                <a:satMod val="100000"/>
                <a:lumMod val="104000"/>
              </a:schemeClr>
            </a:gs>
            <a:gs pos="78000">
              <a:schemeClr val="l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>
          <a:bevelT w="25400" h="12700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uk-UA" sz="2000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Мультиплікація</a:t>
          </a:r>
        </a:p>
      </dsp:txBody>
      <dsp:txXfrm>
        <a:off x="8254221" y="3166132"/>
        <a:ext cx="2655964" cy="6382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92010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 фотографія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93715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Назва та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08416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з підпис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363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ка назв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8545107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460347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колонки з малю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315388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688418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34547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929243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89795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24163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82782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46760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53853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5236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uk-UA"/>
              <a:t>Клацніть піктограму, щоб додати зображення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44233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653D2E-F938-4883-8566-B66ACF1D8929}" type="datetimeFigureOut">
              <a:rPr lang="uk-UA" smtClean="0"/>
              <a:t>25.03.2020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FE8D9C-7A0D-4976-8348-DEBD2DF2AA73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164582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D4C3D6-B550-4B42-BFBB-D9B767079A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599" y="842480"/>
            <a:ext cx="10166279" cy="2046282"/>
          </a:xfrm>
        </p:spPr>
        <p:txBody>
          <a:bodyPr>
            <a:noAutofit/>
          </a:bodyPr>
          <a:lstStyle/>
          <a:p>
            <a:r>
              <a:rPr lang="uk-UA" sz="6600" b="1" dirty="0"/>
              <a:t>Трасування променів</a:t>
            </a:r>
            <a:endParaRPr lang="uk-UA" sz="6600" dirty="0"/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64E28ECB-A6EC-4F41-82EA-4C07FD11FE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4615" y="3084259"/>
            <a:ext cx="5043416" cy="1525426"/>
          </a:xfrm>
        </p:spPr>
        <p:txBody>
          <a:bodyPr>
            <a:normAutofit/>
          </a:bodyPr>
          <a:lstStyle/>
          <a:p>
            <a:r>
              <a:rPr lang="uk-UA" dirty="0"/>
              <a:t>Презентацію підготувала:</a:t>
            </a:r>
          </a:p>
          <a:p>
            <a:r>
              <a:rPr lang="uk-UA" dirty="0"/>
              <a:t>Студентка 3-го курсу ІПЗ, ФІ</a:t>
            </a:r>
          </a:p>
          <a:p>
            <a:r>
              <a:rPr lang="uk-UA" dirty="0" err="1"/>
              <a:t>Шкаровська</a:t>
            </a:r>
            <a:r>
              <a:rPr lang="uk-UA" dirty="0"/>
              <a:t> Наталія</a:t>
            </a:r>
          </a:p>
        </p:txBody>
      </p:sp>
    </p:spTree>
    <p:extLst>
      <p:ext uri="{BB962C8B-B14F-4D97-AF65-F5344CB8AC3E}">
        <p14:creationId xmlns:p14="http://schemas.microsoft.com/office/powerpoint/2010/main" val="1329988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A22DDE2-FB2D-421B-B377-F9AD495CE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995140B-9736-47E4-9A7D-ABB32F3AA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C51B9DA-B0CC-480A-8EA5-4D5C3E051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6EB6B9-D6E3-4977-A68D-1A595850B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636" y="109060"/>
            <a:ext cx="9081865" cy="14414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b="1" dirty="0" err="1"/>
              <a:t>Трасування</a:t>
            </a:r>
            <a:r>
              <a:rPr lang="en-US" sz="4800" b="1" dirty="0"/>
              <a:t> </a:t>
            </a:r>
            <a:r>
              <a:rPr lang="en-US" sz="4800" b="1" dirty="0" err="1"/>
              <a:t>променів</a:t>
            </a:r>
            <a:endParaRPr lang="en-US" sz="4800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B63A28DA-5D4C-44A3-ACF0-6CF3A68B9C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010" y="1578159"/>
            <a:ext cx="3092521" cy="3092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Прямокутник 2">
            <a:extLst>
              <a:ext uri="{FF2B5EF4-FFF2-40B4-BE49-F238E27FC236}">
                <a16:creationId xmlns:a16="http://schemas.microsoft.com/office/drawing/2014/main" id="{0396217F-B678-41C3-B4AB-BBEF6CCBD889}"/>
              </a:ext>
            </a:extLst>
          </p:cNvPr>
          <p:cNvSpPr/>
          <p:nvPr/>
        </p:nvSpPr>
        <p:spPr>
          <a:xfrm>
            <a:off x="4979540" y="1563824"/>
            <a:ext cx="677408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це спосіб створення зображення тривимірних об'єктів за допомогою відстеження ходу </a:t>
            </a:r>
            <a:r>
              <a:rPr lang="uk-UA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променя</a:t>
            </a:r>
            <a:r>
              <a:rPr lang="uk-UA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світла крізь точку екрану і симуляції взаємодії цього </a:t>
            </a:r>
            <a:r>
              <a:rPr lang="uk-UA" sz="24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променя</a:t>
            </a:r>
            <a:r>
              <a:rPr lang="uk-UA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з уявними об'єктами, що підлягають відображенню.</a:t>
            </a:r>
          </a:p>
        </p:txBody>
      </p:sp>
    </p:spTree>
    <p:extLst>
      <p:ext uri="{BB962C8B-B14F-4D97-AF65-F5344CB8AC3E}">
        <p14:creationId xmlns:p14="http://schemas.microsoft.com/office/powerpoint/2010/main" val="16226535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FEA02032-DED4-49D6-A256-14BFD0F264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52325175"/>
              </p:ext>
            </p:extLst>
          </p:nvPr>
        </p:nvGraphicFramePr>
        <p:xfrm>
          <a:off x="799099" y="934948"/>
          <a:ext cx="7132550" cy="54672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Схема 3">
            <a:extLst>
              <a:ext uri="{FF2B5EF4-FFF2-40B4-BE49-F238E27FC236}">
                <a16:creationId xmlns:a16="http://schemas.microsoft.com/office/drawing/2014/main" id="{CB7E6C27-A254-4051-9AD4-F1FAA27C6CC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3590573"/>
              </p:ext>
            </p:extLst>
          </p:nvPr>
        </p:nvGraphicFramePr>
        <p:xfrm>
          <a:off x="7115990" y="934948"/>
          <a:ext cx="4873952" cy="5467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456235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Picture 191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193" name="Picture 192">
            <a:extLst>
              <a:ext uri="{FF2B5EF4-FFF2-40B4-BE49-F238E27FC236}">
                <a16:creationId xmlns:a16="http://schemas.microsoft.com/office/drawing/2014/main" id="{BB912AE0-CAD9-4F8F-A2A2-BDF07D4ED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94" name="Rectangle 193">
            <a:extLst>
              <a:ext uri="{FF2B5EF4-FFF2-40B4-BE49-F238E27FC236}">
                <a16:creationId xmlns:a16="http://schemas.microsoft.com/office/drawing/2014/main" id="{42676E96-44C0-498B-A5E5-D14338B562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9345" y="0"/>
            <a:ext cx="6912656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8618532-A509-4404-9A8A-BCBB46A9A2B4}"/>
              </a:ext>
            </a:extLst>
          </p:cNvPr>
          <p:cNvSpPr txBox="1">
            <a:spLocks/>
          </p:cNvSpPr>
          <p:nvPr/>
        </p:nvSpPr>
        <p:spPr>
          <a:xfrm>
            <a:off x="4580039" y="199453"/>
            <a:ext cx="5951914" cy="1042544"/>
          </a:xfrm>
          <a:prstGeom prst="rect">
            <a:avLst/>
          </a:prstGeo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b="1" dirty="0" err="1">
                <a:solidFill>
                  <a:schemeClr val="bg1"/>
                </a:solidFill>
              </a:rPr>
              <a:t>Як</a:t>
            </a:r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4800" b="1" dirty="0" err="1">
                <a:solidFill>
                  <a:schemeClr val="bg1"/>
                </a:solidFill>
              </a:rPr>
              <a:t>це</a:t>
            </a:r>
            <a:r>
              <a:rPr lang="en-US" sz="4800" b="1" dirty="0">
                <a:solidFill>
                  <a:schemeClr val="bg1"/>
                </a:solidFill>
              </a:rPr>
              <a:t> </a:t>
            </a:r>
            <a:r>
              <a:rPr lang="en-US" sz="4800" b="1" dirty="0" err="1">
                <a:solidFill>
                  <a:schemeClr val="bg1"/>
                </a:solidFill>
              </a:rPr>
              <a:t>працює</a:t>
            </a:r>
            <a:r>
              <a:rPr lang="en-US" sz="4800" b="1" dirty="0">
                <a:solidFill>
                  <a:schemeClr val="bg1"/>
                </a:solidFill>
              </a:rPr>
              <a:t>?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195" name="Picture 194">
            <a:extLst>
              <a:ext uri="{FF2B5EF4-FFF2-40B4-BE49-F238E27FC236}">
                <a16:creationId xmlns:a16="http://schemas.microsoft.com/office/drawing/2014/main" id="{FE073E8C-78FA-4DF0-9828-04FD9D96C6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196" name="Rectangle 195">
            <a:extLst>
              <a:ext uri="{FF2B5EF4-FFF2-40B4-BE49-F238E27FC236}">
                <a16:creationId xmlns:a16="http://schemas.microsoft.com/office/drawing/2014/main" id="{6A956075-C476-4F2B-9351-7C97ED184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27947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7" name="Rounded Rectangle 11">
            <a:extLst>
              <a:ext uri="{FF2B5EF4-FFF2-40B4-BE49-F238E27FC236}">
                <a16:creationId xmlns:a16="http://schemas.microsoft.com/office/drawing/2014/main" id="{E056BCBC-F9ED-491D-823B-C6927AAE1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8" y="643464"/>
            <a:ext cx="3992668" cy="5571072"/>
          </a:xfrm>
          <a:prstGeom prst="roundRect">
            <a:avLst>
              <a:gd name="adj" fmla="val 2403"/>
            </a:avLst>
          </a:prstGeom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FCA49AD6-3A48-4E9E-A510-26D0CB120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452045"/>
            <a:ext cx="5930864" cy="3953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4022DCF-956E-4D51-892A-12D289BCCA05}"/>
              </a:ext>
            </a:extLst>
          </p:cNvPr>
          <p:cNvSpPr txBox="1"/>
          <p:nvPr/>
        </p:nvSpPr>
        <p:spPr>
          <a:xfrm>
            <a:off x="6096000" y="1783354"/>
            <a:ext cx="1125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chemeClr val="bg1"/>
                </a:solidFill>
              </a:rPr>
              <a:t>камера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166386-158D-4CE2-9699-34573FD28C49}"/>
              </a:ext>
            </a:extLst>
          </p:cNvPr>
          <p:cNvSpPr txBox="1"/>
          <p:nvPr/>
        </p:nvSpPr>
        <p:spPr>
          <a:xfrm>
            <a:off x="10409435" y="1414336"/>
            <a:ext cx="1529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>
                <a:solidFill>
                  <a:schemeClr val="bg1"/>
                </a:solidFill>
              </a:rPr>
              <a:t>Джерело світла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6B0FD74-F615-44BA-BF2D-80C11F6C79C9}"/>
              </a:ext>
            </a:extLst>
          </p:cNvPr>
          <p:cNvSpPr txBox="1"/>
          <p:nvPr/>
        </p:nvSpPr>
        <p:spPr>
          <a:xfrm>
            <a:off x="6658814" y="3980436"/>
            <a:ext cx="1608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dirty="0">
                <a:solidFill>
                  <a:schemeClr val="bg1"/>
                </a:solidFill>
              </a:rPr>
              <a:t>зображення</a:t>
            </a:r>
          </a:p>
        </p:txBody>
      </p:sp>
      <p:sp>
        <p:nvSpPr>
          <p:cNvPr id="4" name="Прямокутник 3">
            <a:extLst>
              <a:ext uri="{FF2B5EF4-FFF2-40B4-BE49-F238E27FC236}">
                <a16:creationId xmlns:a16="http://schemas.microsoft.com/office/drawing/2014/main" id="{7D4C9122-4B52-4316-81AE-94099705C063}"/>
              </a:ext>
            </a:extLst>
          </p:cNvPr>
          <p:cNvSpPr/>
          <p:nvPr/>
        </p:nvSpPr>
        <p:spPr>
          <a:xfrm>
            <a:off x="759549" y="720725"/>
            <a:ext cx="3876457" cy="55168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uk-U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Ідея: </a:t>
            </a:r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простежити хід </a:t>
            </a:r>
            <a:r>
              <a:rPr lang="uk-UA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променя</a:t>
            </a:r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від уявного ока глядача крізь кожен </a:t>
            </a:r>
            <a:r>
              <a:rPr lang="uk-UA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піксел</a:t>
            </a:r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на уявному екрані і обрахувати видимий колір об'єкта. </a:t>
            </a:r>
          </a:p>
          <a:p>
            <a:endParaRPr lang="uk-UA" sz="105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Спочатку визначають перший об’єкт, підраховують його освітленість в точці падіння </a:t>
            </a:r>
            <a:r>
              <a:rPr lang="uk-UA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променя</a:t>
            </a:r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(з даних про джерело світла), а потім з відомостей про оптичні властивості матеріалу та поверхні об’єкта вираховують остаточний колір і яскравість.</a:t>
            </a:r>
          </a:p>
          <a:p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Якщо в точці падіння промінь відбивається, то додається більше променів до сцени, щоб відстежити колір даного пікселя.</a:t>
            </a:r>
          </a:p>
        </p:txBody>
      </p:sp>
    </p:spTree>
    <p:extLst>
      <p:ext uri="{BB962C8B-B14F-4D97-AF65-F5344CB8AC3E}">
        <p14:creationId xmlns:p14="http://schemas.microsoft.com/office/powerpoint/2010/main" val="8379762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8957B830-9A64-43BF-B81A-0FDCB722D2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5860" y="1378985"/>
            <a:ext cx="9448800" cy="1754633"/>
          </a:xfrm>
        </p:spPr>
        <p:txBody>
          <a:bodyPr>
            <a:normAutofit/>
          </a:bodyPr>
          <a:lstStyle/>
          <a:p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Через ряд переваг та недоліків зазвичай даний алгоритм використовують у кіноіндустрії (спецефекти) для нерухомих зображень та в мультиплікації.</a:t>
            </a:r>
          </a:p>
          <a:p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Використання в комп’ютерних іграх можливе, але зазвичай для об’єктів рух яких можна передбачити </a:t>
            </a:r>
            <a:r>
              <a:rPr lang="uk-UA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заздалегідб</a:t>
            </a:r>
            <a:endParaRPr lang="uk-UA" dirty="0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A96638BF-C15D-4824-8EE1-E21437C82F4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875087" y="621855"/>
            <a:ext cx="944880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Де застосовується?</a:t>
            </a:r>
          </a:p>
        </p:txBody>
      </p:sp>
      <p:graphicFrame>
        <p:nvGraphicFramePr>
          <p:cNvPr id="5" name="Схема 4">
            <a:extLst>
              <a:ext uri="{FF2B5EF4-FFF2-40B4-BE49-F238E27FC236}">
                <a16:creationId xmlns:a16="http://schemas.microsoft.com/office/drawing/2014/main" id="{C5995589-3AFF-44AF-8F35-DB7CAF37BC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82982251"/>
              </p:ext>
            </p:extLst>
          </p:nvPr>
        </p:nvGraphicFramePr>
        <p:xfrm>
          <a:off x="711200" y="1962839"/>
          <a:ext cx="10913438" cy="5105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374890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AFD9D9-7736-418C-A3E9-81236917D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601" y="205483"/>
            <a:ext cx="10820399" cy="832816"/>
          </a:xfrm>
        </p:spPr>
        <p:txBody>
          <a:bodyPr/>
          <a:lstStyle/>
          <a:p>
            <a:pPr algn="ctr"/>
            <a:r>
              <a:rPr lang="uk-UA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Метод кидання променів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A0CFFE32-E569-4174-A71F-D8F25EBA8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70000" y="1346524"/>
            <a:ext cx="9733621" cy="3317943"/>
          </a:xfrm>
        </p:spPr>
        <p:txBody>
          <a:bodyPr>
            <a:normAutofit/>
          </a:bodyPr>
          <a:lstStyle/>
          <a:p>
            <a:pPr algn="l"/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це спрощений  метод трасування променів, на відміну від методі трасування від не є рекурсивним, а зупиняється на першому об’єкті. </a:t>
            </a:r>
          </a:p>
          <a:p>
            <a:pPr algn="l"/>
            <a:r>
              <a:rPr lang="uk-UA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Алгорит</a:t>
            </a:r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«кидає» промені з очей глядача та шукає перший об'єкта, що блокує цей промінь, після чого вираховує колір на основі лише властивості його матеріалу і освітлення сцени.</a:t>
            </a:r>
          </a:p>
          <a:p>
            <a:pPr algn="l"/>
            <a:r>
              <a:rPr lang="uk-UA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Набагато більше використовується та часто сприймається як оригінальний метод трасування променів (їх часто плутають)</a:t>
            </a:r>
          </a:p>
        </p:txBody>
      </p:sp>
    </p:spTree>
    <p:extLst>
      <p:ext uri="{BB962C8B-B14F-4D97-AF65-F5344CB8AC3E}">
        <p14:creationId xmlns:p14="http://schemas.microsoft.com/office/powerpoint/2010/main" val="397314063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291C58-D2E2-49A3-A9DF-02DD05E9D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6148" y="-80635"/>
            <a:ext cx="8610600" cy="1293028"/>
          </a:xfrm>
        </p:spPr>
        <p:txBody>
          <a:bodyPr>
            <a:normAutofit/>
          </a:bodyPr>
          <a:lstStyle/>
          <a:p>
            <a:r>
              <a:rPr lang="uk-UA" b="1" dirty="0"/>
              <a:t>Опис</a:t>
            </a:r>
            <a:r>
              <a:rPr lang="uk-UA" sz="4800" b="1" dirty="0"/>
              <a:t> </a:t>
            </a:r>
            <a:r>
              <a:rPr lang="uk-UA" b="1" dirty="0"/>
              <a:t>алгоритму</a:t>
            </a:r>
            <a:endParaRPr lang="uk-UA" sz="4800" b="1" dirty="0"/>
          </a:p>
        </p:txBody>
      </p:sp>
      <p:sp>
        <p:nvSpPr>
          <p:cNvPr id="8" name="Прямокутник 7">
            <a:extLst>
              <a:ext uri="{FF2B5EF4-FFF2-40B4-BE49-F238E27FC236}">
                <a16:creationId xmlns:a16="http://schemas.microsoft.com/office/drawing/2014/main" id="{CF9FE8F5-56C5-41BC-80A9-C57A2C74D656}"/>
              </a:ext>
            </a:extLst>
          </p:cNvPr>
          <p:cNvSpPr/>
          <p:nvPr/>
        </p:nvSpPr>
        <p:spPr>
          <a:xfrm>
            <a:off x="757157" y="399833"/>
            <a:ext cx="4941869" cy="1366463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ru-RU" sz="2000" b="1" spc="50" dirty="0" err="1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Шукаємо</a:t>
            </a:r>
            <a:r>
              <a:rPr lang="ru-RU" sz="2000" b="1" spc="5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b="1" spc="50" dirty="0" err="1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перетин</a:t>
            </a:r>
            <a:r>
              <a:rPr lang="ru-RU" sz="2000" b="1" spc="5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b="1" spc="50" dirty="0" err="1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променя</a:t>
            </a:r>
            <a:r>
              <a:rPr lang="ru-RU" sz="2000" b="1" spc="5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ru-RU" sz="2000" b="1" spc="50" dirty="0" err="1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що</a:t>
            </a:r>
            <a:r>
              <a:rPr lang="ru-RU" sz="2000" b="1" spc="5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b="1" spc="50" dirty="0" err="1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вийшов</a:t>
            </a:r>
            <a:r>
              <a:rPr lang="ru-RU" sz="2000" b="1" spc="5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з «ока» </a:t>
            </a:r>
            <a:r>
              <a:rPr lang="ru-RU" sz="2000" b="1" spc="50" dirty="0" err="1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глядача</a:t>
            </a:r>
            <a:r>
              <a:rPr lang="ru-RU" sz="2000" b="1" spc="5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з </a:t>
            </a:r>
            <a:r>
              <a:rPr lang="ru-RU" sz="2000" b="1" spc="50" dirty="0" err="1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деякою</a:t>
            </a:r>
            <a:r>
              <a:rPr lang="ru-RU" sz="2000" b="1" spc="5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b="1" spc="50" dirty="0" err="1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поверхнею</a:t>
            </a:r>
            <a:r>
              <a:rPr lang="ru-RU" sz="2000" b="1" spc="50" dirty="0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2000" b="1" spc="50" dirty="0" err="1">
                <a:ln w="0"/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сцени</a:t>
            </a:r>
            <a:endParaRPr lang="uk-UA" sz="2000" b="1" spc="50" dirty="0">
              <a:ln w="0"/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Прямокутник 8">
            <a:extLst>
              <a:ext uri="{FF2B5EF4-FFF2-40B4-BE49-F238E27FC236}">
                <a16:creationId xmlns:a16="http://schemas.microsoft.com/office/drawing/2014/main" id="{3220C276-0C06-41F1-8251-01B21C50D650}"/>
              </a:ext>
            </a:extLst>
          </p:cNvPr>
          <p:cNvSpPr/>
          <p:nvPr/>
        </p:nvSpPr>
        <p:spPr>
          <a:xfrm>
            <a:off x="8375223" y="1392529"/>
            <a:ext cx="3276633" cy="883895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uk-UA" dirty="0"/>
              <a:t>Встановлюємо деяку фонову освітленість</a:t>
            </a:r>
          </a:p>
        </p:txBody>
      </p:sp>
      <p:sp>
        <p:nvSpPr>
          <p:cNvPr id="10" name="Прямокутник 9">
            <a:extLst>
              <a:ext uri="{FF2B5EF4-FFF2-40B4-BE49-F238E27FC236}">
                <a16:creationId xmlns:a16="http://schemas.microsoft.com/office/drawing/2014/main" id="{996F1D18-37D2-42D0-9C85-F71ECD784CE9}"/>
              </a:ext>
            </a:extLst>
          </p:cNvPr>
          <p:cNvSpPr/>
          <p:nvPr/>
        </p:nvSpPr>
        <p:spPr>
          <a:xfrm>
            <a:off x="300090" y="2384203"/>
            <a:ext cx="6694471" cy="1220386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r>
              <a:rPr lang="uk-UA" dirty="0"/>
              <a:t>поточну яскравість вважаємо фоновою</a:t>
            </a:r>
          </a:p>
          <a:p>
            <a:pPr marL="342900" indent="-342900">
              <a:buFont typeface="+mj-lt"/>
              <a:buAutoNum type="arabicPeriod"/>
            </a:pPr>
            <a:r>
              <a:rPr lang="uk-UA" dirty="0"/>
              <a:t>для кожного точкового джерела світла випускаємо промінь, шукаючи його перетин зі сценою.</a:t>
            </a:r>
          </a:p>
        </p:txBody>
      </p:sp>
      <p:sp>
        <p:nvSpPr>
          <p:cNvPr id="13" name="Прямокутник 12">
            <a:extLst>
              <a:ext uri="{FF2B5EF4-FFF2-40B4-BE49-F238E27FC236}">
                <a16:creationId xmlns:a16="http://schemas.microsoft.com/office/drawing/2014/main" id="{E75B6EC5-3790-4CC6-99AE-6868D9E416A5}"/>
              </a:ext>
            </a:extLst>
          </p:cNvPr>
          <p:cNvSpPr/>
          <p:nvPr/>
        </p:nvSpPr>
        <p:spPr>
          <a:xfrm>
            <a:off x="250860" y="4868825"/>
            <a:ext cx="1773149" cy="1696361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dirty="0" err="1"/>
              <a:t>джерело</a:t>
            </a:r>
            <a:r>
              <a:rPr lang="ru-RU" dirty="0"/>
              <a:t> </a:t>
            </a:r>
            <a:r>
              <a:rPr lang="ru-RU" dirty="0" err="1"/>
              <a:t>світла</a:t>
            </a:r>
            <a:r>
              <a:rPr lang="ru-RU" dirty="0"/>
              <a:t> не </a:t>
            </a:r>
            <a:r>
              <a:rPr lang="ru-RU" dirty="0" err="1"/>
              <a:t>освітлює</a:t>
            </a:r>
            <a:r>
              <a:rPr lang="ru-RU" dirty="0"/>
              <a:t> </a:t>
            </a:r>
            <a:r>
              <a:rPr lang="ru-RU" dirty="0" err="1"/>
              <a:t>цю</a:t>
            </a:r>
            <a:r>
              <a:rPr lang="ru-RU" dirty="0"/>
              <a:t> </a:t>
            </a:r>
            <a:r>
              <a:rPr lang="ru-RU" dirty="0" err="1"/>
              <a:t>поверхню</a:t>
            </a:r>
            <a:endParaRPr lang="uk-UA" dirty="0"/>
          </a:p>
        </p:txBody>
      </p:sp>
      <p:sp>
        <p:nvSpPr>
          <p:cNvPr id="14" name="Прямокутник 13">
            <a:extLst>
              <a:ext uri="{FF2B5EF4-FFF2-40B4-BE49-F238E27FC236}">
                <a16:creationId xmlns:a16="http://schemas.microsoft.com/office/drawing/2014/main" id="{EA78D298-46C7-4229-9B3D-6990EF56983A}"/>
              </a:ext>
            </a:extLst>
          </p:cNvPr>
          <p:cNvSpPr/>
          <p:nvPr/>
        </p:nvSpPr>
        <p:spPr>
          <a:xfrm>
            <a:off x="300090" y="3622331"/>
            <a:ext cx="285236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перетин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між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поверхнею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і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джерелом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світла</a:t>
            </a:r>
            <a:endParaRPr lang="uk-UA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Прямокутник 16">
            <a:extLst>
              <a:ext uri="{FF2B5EF4-FFF2-40B4-BE49-F238E27FC236}">
                <a16:creationId xmlns:a16="http://schemas.microsoft.com/office/drawing/2014/main" id="{2B4B8087-D1CC-47F1-BE6C-31574E8A6026}"/>
              </a:ext>
            </a:extLst>
          </p:cNvPr>
          <p:cNvSpPr/>
          <p:nvPr/>
        </p:nvSpPr>
        <p:spPr>
          <a:xfrm>
            <a:off x="2623363" y="4886568"/>
            <a:ext cx="2637006" cy="1678618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uk-UA" dirty="0"/>
              <a:t>вираховуємо за рівнянням освітленість точки поверхні, і додаємо її до поточної.</a:t>
            </a:r>
          </a:p>
        </p:txBody>
      </p:sp>
      <p:sp>
        <p:nvSpPr>
          <p:cNvPr id="20" name="Прямокутник 19">
            <a:extLst>
              <a:ext uri="{FF2B5EF4-FFF2-40B4-BE49-F238E27FC236}">
                <a16:creationId xmlns:a16="http://schemas.microsoft.com/office/drawing/2014/main" id="{7F2CC782-994D-4A14-B22E-6CBC5A84935A}"/>
              </a:ext>
            </a:extLst>
          </p:cNvPr>
          <p:cNvSpPr/>
          <p:nvPr/>
        </p:nvSpPr>
        <p:spPr>
          <a:xfrm>
            <a:off x="7560173" y="2562678"/>
            <a:ext cx="4388168" cy="1984178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uk-UA" dirty="0"/>
              <a:t>випускаємо відбитий промінь, трасуючи його, а результат обрахунку яскравості враховуємо для розрахунку яскравості початкового </a:t>
            </a:r>
            <a:r>
              <a:rPr lang="uk-UA" dirty="0" err="1"/>
              <a:t>променя</a:t>
            </a:r>
            <a:r>
              <a:rPr lang="uk-UA" dirty="0"/>
              <a:t>, беручи до уваги можливі властивості поверхні.</a:t>
            </a:r>
          </a:p>
        </p:txBody>
      </p:sp>
      <p:sp>
        <p:nvSpPr>
          <p:cNvPr id="21" name="Прямокутник 20">
            <a:extLst>
              <a:ext uri="{FF2B5EF4-FFF2-40B4-BE49-F238E27FC236}">
                <a16:creationId xmlns:a16="http://schemas.microsoft.com/office/drawing/2014/main" id="{0E357DD9-2B4F-4B27-AF1E-7B01AADADE64}"/>
              </a:ext>
            </a:extLst>
          </p:cNvPr>
          <p:cNvSpPr/>
          <p:nvPr/>
        </p:nvSpPr>
        <p:spPr>
          <a:xfrm>
            <a:off x="5331203" y="5802874"/>
            <a:ext cx="23070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якщо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матеріал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поверхні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пропускає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і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заломлює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світло</a:t>
            </a:r>
            <a:endParaRPr lang="uk-UA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Прямокутник 21">
            <a:extLst>
              <a:ext uri="{FF2B5EF4-FFF2-40B4-BE49-F238E27FC236}">
                <a16:creationId xmlns:a16="http://schemas.microsoft.com/office/drawing/2014/main" id="{EB22EE88-740D-4C7D-A4C4-CF6C06D0523A}"/>
              </a:ext>
            </a:extLst>
          </p:cNvPr>
          <p:cNvSpPr/>
          <p:nvPr/>
        </p:nvSpPr>
        <p:spPr>
          <a:xfrm>
            <a:off x="7574574" y="4717582"/>
            <a:ext cx="4373767" cy="199884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uk-UA" dirty="0"/>
              <a:t>випускаємо новий промінь у напрямку заломлення, який трасуємо, яскравість заломленого </a:t>
            </a:r>
            <a:r>
              <a:rPr lang="uk-UA" dirty="0" err="1"/>
              <a:t>променя</a:t>
            </a:r>
            <a:r>
              <a:rPr lang="uk-UA" dirty="0"/>
              <a:t> теж враховується для розрахунку сумарної яскравості початкового </a:t>
            </a:r>
            <a:r>
              <a:rPr lang="uk-UA" dirty="0" err="1"/>
              <a:t>променя</a:t>
            </a:r>
            <a:r>
              <a:rPr lang="uk-UA" dirty="0"/>
              <a:t>.</a:t>
            </a:r>
          </a:p>
        </p:txBody>
      </p:sp>
      <p:cxnSp>
        <p:nvCxnSpPr>
          <p:cNvPr id="24" name="Сполучна лінія: вигнута 23">
            <a:extLst>
              <a:ext uri="{FF2B5EF4-FFF2-40B4-BE49-F238E27FC236}">
                <a16:creationId xmlns:a16="http://schemas.microsoft.com/office/drawing/2014/main" id="{63548507-B797-4546-8AE5-08531DC43850}"/>
              </a:ext>
            </a:extLst>
          </p:cNvPr>
          <p:cNvCxnSpPr>
            <a:cxnSpLocks/>
            <a:stCxn id="8" idx="2"/>
          </p:cNvCxnSpPr>
          <p:nvPr/>
        </p:nvCxnSpPr>
        <p:spPr>
          <a:xfrm rot="5400000">
            <a:off x="1877142" y="1000374"/>
            <a:ext cx="585028" cy="2116873"/>
          </a:xfrm>
          <a:prstGeom prst="curvedConnector2">
            <a:avLst/>
          </a:prstGeom>
          <a:ln w="5715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8" name="Сполучна лінія: вигнута 27">
            <a:extLst>
              <a:ext uri="{FF2B5EF4-FFF2-40B4-BE49-F238E27FC236}">
                <a16:creationId xmlns:a16="http://schemas.microsoft.com/office/drawing/2014/main" id="{44E0ED46-66E4-42F4-8CA5-C43090E403C1}"/>
              </a:ext>
            </a:extLst>
          </p:cNvPr>
          <p:cNvCxnSpPr>
            <a:cxnSpLocks/>
            <a:stCxn id="8" idx="3"/>
            <a:endCxn id="9" idx="1"/>
          </p:cNvCxnSpPr>
          <p:nvPr/>
        </p:nvCxnSpPr>
        <p:spPr>
          <a:xfrm>
            <a:off x="5699026" y="1083065"/>
            <a:ext cx="2676197" cy="751412"/>
          </a:xfrm>
          <a:prstGeom prst="curvedConnector3">
            <a:avLst>
              <a:gd name="adj1" fmla="val 50000"/>
            </a:avLst>
          </a:prstGeom>
          <a:ln w="57150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Сполучна лінія: вигнута 33">
            <a:extLst>
              <a:ext uri="{FF2B5EF4-FFF2-40B4-BE49-F238E27FC236}">
                <a16:creationId xmlns:a16="http://schemas.microsoft.com/office/drawing/2014/main" id="{3C9ECDC6-5146-4853-936D-7D01F7ADB6D6}"/>
              </a:ext>
            </a:extLst>
          </p:cNvPr>
          <p:cNvCxnSpPr>
            <a:cxnSpLocks/>
            <a:stCxn id="10" idx="2"/>
            <a:endCxn id="13" idx="0"/>
          </p:cNvCxnSpPr>
          <p:nvPr/>
        </p:nvCxnSpPr>
        <p:spPr>
          <a:xfrm rot="5400000">
            <a:off x="1760263" y="2981762"/>
            <a:ext cx="1264236" cy="2509891"/>
          </a:xfrm>
          <a:prstGeom prst="curvedConnector3">
            <a:avLst>
              <a:gd name="adj1" fmla="val 50000"/>
            </a:avLst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39" name="Сполучна лінія: вигнута 38">
            <a:extLst>
              <a:ext uri="{FF2B5EF4-FFF2-40B4-BE49-F238E27FC236}">
                <a16:creationId xmlns:a16="http://schemas.microsoft.com/office/drawing/2014/main" id="{B81DE99D-3774-43A2-B622-0593C04D1A73}"/>
              </a:ext>
            </a:extLst>
          </p:cNvPr>
          <p:cNvCxnSpPr>
            <a:cxnSpLocks/>
            <a:stCxn id="10" idx="2"/>
          </p:cNvCxnSpPr>
          <p:nvPr/>
        </p:nvCxnSpPr>
        <p:spPr>
          <a:xfrm rot="16200000" flipH="1">
            <a:off x="3174369" y="4077545"/>
            <a:ext cx="1281978" cy="336065"/>
          </a:xfrm>
          <a:prstGeom prst="curvedConnector3">
            <a:avLst>
              <a:gd name="adj1" fmla="val 50000"/>
            </a:avLst>
          </a:prstGeom>
          <a:ln w="57150"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43" name="Прямокутник 42">
            <a:extLst>
              <a:ext uri="{FF2B5EF4-FFF2-40B4-BE49-F238E27FC236}">
                <a16:creationId xmlns:a16="http://schemas.microsoft.com/office/drawing/2014/main" id="{A9DE3333-EC86-47AC-A3F0-BEA7A514ECDE}"/>
              </a:ext>
            </a:extLst>
          </p:cNvPr>
          <p:cNvSpPr/>
          <p:nvPr/>
        </p:nvSpPr>
        <p:spPr>
          <a:xfrm>
            <a:off x="3780709" y="3853164"/>
            <a:ext cx="10102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 err="1"/>
              <a:t>інакше</a:t>
            </a:r>
            <a:endParaRPr lang="ru-RU" dirty="0"/>
          </a:p>
        </p:txBody>
      </p:sp>
      <p:cxnSp>
        <p:nvCxnSpPr>
          <p:cNvPr id="44" name="Сполучна лінія: вигнута 43">
            <a:extLst>
              <a:ext uri="{FF2B5EF4-FFF2-40B4-BE49-F238E27FC236}">
                <a16:creationId xmlns:a16="http://schemas.microsoft.com/office/drawing/2014/main" id="{D9776853-4DC6-435F-ABFE-8AC296EE8498}"/>
              </a:ext>
            </a:extLst>
          </p:cNvPr>
          <p:cNvCxnSpPr>
            <a:cxnSpLocks/>
            <a:stCxn id="17" idx="3"/>
            <a:endCxn id="20" idx="1"/>
          </p:cNvCxnSpPr>
          <p:nvPr/>
        </p:nvCxnSpPr>
        <p:spPr>
          <a:xfrm flipV="1">
            <a:off x="5260369" y="3554767"/>
            <a:ext cx="2299804" cy="2171110"/>
          </a:xfrm>
          <a:prstGeom prst="curvedConnector3">
            <a:avLst>
              <a:gd name="adj1" fmla="val 50000"/>
            </a:avLst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8" name="Прямокутник 17">
            <a:extLst>
              <a:ext uri="{FF2B5EF4-FFF2-40B4-BE49-F238E27FC236}">
                <a16:creationId xmlns:a16="http://schemas.microsoft.com/office/drawing/2014/main" id="{D18E0F16-8CA9-4A55-964B-955529C9BD77}"/>
              </a:ext>
            </a:extLst>
          </p:cNvPr>
          <p:cNvSpPr/>
          <p:nvPr/>
        </p:nvSpPr>
        <p:spPr>
          <a:xfrm>
            <a:off x="5688044" y="3807329"/>
            <a:ext cx="18793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якщо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поверхня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має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властивість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відбивання</a:t>
            </a:r>
            <a:endParaRPr lang="uk-UA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50" name="Сполучна лінія: вигнута 49">
            <a:extLst>
              <a:ext uri="{FF2B5EF4-FFF2-40B4-BE49-F238E27FC236}">
                <a16:creationId xmlns:a16="http://schemas.microsoft.com/office/drawing/2014/main" id="{3304060F-1B03-45B8-88C6-1AA0B7EA6D66}"/>
              </a:ext>
            </a:extLst>
          </p:cNvPr>
          <p:cNvCxnSpPr>
            <a:cxnSpLocks/>
            <a:stCxn id="17" idx="3"/>
            <a:endCxn id="22" idx="1"/>
          </p:cNvCxnSpPr>
          <p:nvPr/>
        </p:nvCxnSpPr>
        <p:spPr>
          <a:xfrm flipV="1">
            <a:off x="5260369" y="5717005"/>
            <a:ext cx="2314205" cy="8872"/>
          </a:xfrm>
          <a:prstGeom prst="curvedConnector3">
            <a:avLst>
              <a:gd name="adj1" fmla="val 50000"/>
            </a:avLst>
          </a:prstGeom>
          <a:ln w="57150"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2E191D05-8EB8-4A6A-B12C-95A7460AE597}"/>
              </a:ext>
            </a:extLst>
          </p:cNvPr>
          <p:cNvSpPr txBox="1"/>
          <p:nvPr/>
        </p:nvSpPr>
        <p:spPr>
          <a:xfrm>
            <a:off x="10013539" y="801522"/>
            <a:ext cx="2549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dirty="0"/>
              <a:t>(Спрощений)</a:t>
            </a:r>
          </a:p>
        </p:txBody>
      </p:sp>
      <p:sp>
        <p:nvSpPr>
          <p:cNvPr id="16" name="Прямокутник 15">
            <a:extLst>
              <a:ext uri="{FF2B5EF4-FFF2-40B4-BE49-F238E27FC236}">
                <a16:creationId xmlns:a16="http://schemas.microsoft.com/office/drawing/2014/main" id="{96FD77E6-91C9-4564-883B-0EC00DBBB0C3}"/>
              </a:ext>
            </a:extLst>
          </p:cNvPr>
          <p:cNvSpPr/>
          <p:nvPr/>
        </p:nvSpPr>
        <p:spPr>
          <a:xfrm>
            <a:off x="5994616" y="1262715"/>
            <a:ext cx="229028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Перетину</a:t>
            </a:r>
            <a:r>
              <a:rPr lang="ru-RU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немає</a:t>
            </a:r>
            <a:endParaRPr lang="uk-UA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Прямокутник 14">
            <a:extLst>
              <a:ext uri="{FF2B5EF4-FFF2-40B4-BE49-F238E27FC236}">
                <a16:creationId xmlns:a16="http://schemas.microsoft.com/office/drawing/2014/main" id="{E5418553-EFCD-4A41-9055-AADE904053A8}"/>
              </a:ext>
            </a:extLst>
          </p:cNvPr>
          <p:cNvSpPr/>
          <p:nvPr/>
        </p:nvSpPr>
        <p:spPr>
          <a:xfrm>
            <a:off x="1914504" y="1830300"/>
            <a:ext cx="254905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Знайшли</a:t>
            </a:r>
            <a:r>
              <a:rPr lang="ru-RU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ru-RU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перетин</a:t>
            </a:r>
            <a:endParaRPr lang="uk-UA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738335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F666DE72-00C9-48E3-8DF0-B18ED3AA4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748" y="139882"/>
            <a:ext cx="9081865" cy="14414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uk-UA" sz="4800" b="1" dirty="0"/>
              <a:t>Висновки</a:t>
            </a:r>
            <a:endParaRPr lang="en-US" sz="4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A092F8-E5BC-453F-81DA-3B1FBF55112A}"/>
              </a:ext>
            </a:extLst>
          </p:cNvPr>
          <p:cNvSpPr txBox="1"/>
          <p:nvPr/>
        </p:nvSpPr>
        <p:spPr>
          <a:xfrm>
            <a:off x="544531" y="1500915"/>
            <a:ext cx="698642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Метод трасування променів з розвитком комп’ютерів набирає все більшої популярності, адже вони мають більшу обчислювальну здатність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Метод має ряд недоліків, але ідеально працює на крупних об’єктах на відносно недалекій відстані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uk-UA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Дозволяє створювати широкий набір оптичних ефектів, окрім каустики світла 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71FC56F-F6D9-4ABC-B1CC-A1822CDAB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7740" y="763336"/>
            <a:ext cx="3414123" cy="512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2781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FD67C7-0D0D-499C-A1F9-FBA3EA26A5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uk-UA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Дякую за увагу!!!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F4530155-B663-49EA-9D33-E3A1AEB15B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837057"/>
          </a:xfrm>
        </p:spPr>
        <p:txBody>
          <a:bodyPr>
            <a:normAutofit fontScale="70000" lnSpcReduction="20000"/>
          </a:bodyPr>
          <a:lstStyle/>
          <a:p>
            <a:r>
              <a:rPr lang="uk-UA" dirty="0"/>
              <a:t>Презентацію підготувала:</a:t>
            </a:r>
          </a:p>
          <a:p>
            <a:r>
              <a:rPr lang="uk-UA" dirty="0"/>
              <a:t>Студентка 3-го курсу ІПЗ, ФІ</a:t>
            </a:r>
          </a:p>
          <a:p>
            <a:r>
              <a:rPr lang="uk-UA" dirty="0" err="1"/>
              <a:t>Шкаровська</a:t>
            </a:r>
            <a:r>
              <a:rPr lang="uk-UA" dirty="0"/>
              <a:t> Наталія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438522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уман">
  <a:themeElements>
    <a:clrScheme name="Туман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Туман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уман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500</Words>
  <Application>Microsoft Office PowerPoint</Application>
  <PresentationFormat>Широкий екран</PresentationFormat>
  <Paragraphs>58</Paragraphs>
  <Slides>9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Туман</vt:lpstr>
      <vt:lpstr>Трасування променів</vt:lpstr>
      <vt:lpstr>Трасування променів</vt:lpstr>
      <vt:lpstr>Презентація PowerPoint</vt:lpstr>
      <vt:lpstr>Презентація PowerPoint</vt:lpstr>
      <vt:lpstr>Де застосовується?</vt:lpstr>
      <vt:lpstr>Метод кидання променів</vt:lpstr>
      <vt:lpstr>Опис алгоритму</vt:lpstr>
      <vt:lpstr>Висновки</vt:lpstr>
      <vt:lpstr>Дякую за увагу!!!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Трасування променів</dc:title>
  <dc:creator>Nata Shkarovska</dc:creator>
  <cp:lastModifiedBy>Nata Shkarovska</cp:lastModifiedBy>
  <cp:revision>10</cp:revision>
  <dcterms:created xsi:type="dcterms:W3CDTF">2020-03-25T11:48:50Z</dcterms:created>
  <dcterms:modified xsi:type="dcterms:W3CDTF">2020-03-25T13:00:59Z</dcterms:modified>
</cp:coreProperties>
</file>